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9"/>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7010400" cy="9296400"/>
  <p:embeddedFontLst>
    <p:embeddedFont>
      <p:font typeface="Merriweather" charset="0"/>
      <p:regular r:id="rId20"/>
      <p:bold r:id="rId21"/>
      <p:italic r:id="rId22"/>
      <p:boldItalic r:id="rId23"/>
    </p:embeddedFont>
    <p:embeddedFont>
      <p:font typeface="Corbel" pitchFamily="34" charset="0"/>
      <p:regular r:id="rId24"/>
      <p:bold r:id="rId25"/>
      <p:italic r:id="rId26"/>
      <p:boldItalic r:id="rId27"/>
    </p:embeddedFont>
    <p:embeddedFont>
      <p:font typeface="Montserrat" charset="0"/>
      <p:regular r:id="rId28"/>
      <p:bold r:id="rId29"/>
      <p:italic r:id="rId30"/>
      <p:boldItalic r:id="rId31"/>
    </p:embeddedFont>
    <p:embeddedFont>
      <p:font typeface="Roboto"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4660"/>
  </p:normalViewPr>
  <p:slideViewPr>
    <p:cSldViewPr snapToGrid="0">
      <p:cViewPr>
        <p:scale>
          <a:sx n="75" d="100"/>
          <a:sy n="75" d="100"/>
        </p:scale>
        <p:origin x="-116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font" Target="fonts/font1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font" Target="fonts/font14.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font" Target="fonts/font13.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35" Type="http://schemas.openxmlformats.org/officeDocument/2006/relationships/font" Target="fonts/font1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5137"/>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7" y="0"/>
            <a:ext cx="3038475" cy="465137"/>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675"/>
            <a:ext cx="3038475" cy="465137"/>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7" y="8829675"/>
            <a:ext cx="3038475" cy="46513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a:t>
            </a:fld>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1: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9" name="Google Shape;79;p1: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2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64" name="Google Shape;164;p27: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165" name="Google Shape;165;p27:notes"/>
          <p:cNvSpPr txBox="1">
            <a:spLocks noGrp="1"/>
          </p:cNvSpPr>
          <p:nvPr>
            <p:ph type="sldNum" idx="12"/>
          </p:nvPr>
        </p:nvSpPr>
        <p:spPr>
          <a:xfrm>
            <a:off x="3970337" y="8829675"/>
            <a:ext cx="3038475" cy="46513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pPr marL="0" lvl="0" indent="0" algn="l" rtl="0">
                <a:lnSpc>
                  <a:spcPct val="100000"/>
                </a:lnSpc>
                <a:spcBef>
                  <a:spcPts val="0"/>
                </a:spcBef>
                <a:spcAft>
                  <a:spcPts val="0"/>
                </a:spcAft>
                <a:buNone/>
              </a:p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32:notes"/>
          <p:cNvSpPr txBox="1">
            <a:spLocks noGrp="1"/>
          </p:cNvSpPr>
          <p:nvPr>
            <p:ph type="body" idx="1"/>
          </p:nvPr>
        </p:nvSpPr>
        <p:spPr>
          <a:xfrm>
            <a:off x="701675" y="4416425"/>
            <a:ext cx="5607050" cy="4183062"/>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3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80" name="Google Shape;180;p7: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1" name="Google Shape;181;p7: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12</a:t>
            </a:fld>
            <a:endParaRPr sz="1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552cda1664_0_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88" name="Google Shape;188;g552cda1664_0_23: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000"/>
          </a:p>
        </p:txBody>
      </p:sp>
      <p:sp>
        <p:nvSpPr>
          <p:cNvPr id="189" name="Google Shape;189;g552cda1664_0_23: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13</a:t>
            </a:fld>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97" name="Google Shape;197;p9: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spcBef>
                <a:spcPts val="1200"/>
              </a:spcBef>
              <a:spcAft>
                <a:spcPts val="0"/>
              </a:spcAft>
              <a:buClr>
                <a:schemeClr val="dk1"/>
              </a:buClr>
              <a:buSzPts val="1920"/>
              <a:buFont typeface="Arial"/>
              <a:buNone/>
            </a:pPr>
            <a:endParaRPr/>
          </a:p>
        </p:txBody>
      </p:sp>
      <p:sp>
        <p:nvSpPr>
          <p:cNvPr id="198" name="Google Shape;198;p9: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14</a:t>
            </a:fld>
            <a:endParaRPr sz="14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552cda1664_0_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206" name="Google Shape;206;g552cda1664_0_17: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spcBef>
                <a:spcPts val="1200"/>
              </a:spcBef>
              <a:spcAft>
                <a:spcPts val="0"/>
              </a:spcAft>
              <a:buSzPts val="1920"/>
              <a:buNone/>
            </a:pPr>
            <a:endParaRPr/>
          </a:p>
        </p:txBody>
      </p:sp>
      <p:sp>
        <p:nvSpPr>
          <p:cNvPr id="207" name="Google Shape;207;g552cda1664_0_17: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15</a:t>
            </a:fld>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214" name="Google Shape;214;p10: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5" name="Google Shape;215;p10: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16</a:t>
            </a:fld>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1: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2" name="Google Shape;222;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552cda1664_0_29:notes"/>
          <p:cNvSpPr>
            <a:spLocks noGrp="1" noRot="1" noChangeAspect="1"/>
          </p:cNvSpPr>
          <p:nvPr>
            <p:ph type="sldImg" idx="2"/>
          </p:nvPr>
        </p:nvSpPr>
        <p:spPr>
          <a:xfrm>
            <a:off x="1181100" y="696912"/>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552cda1664_0_29: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552cda1664_0_29:notes"/>
          <p:cNvSpPr txBox="1">
            <a:spLocks noGrp="1"/>
          </p:cNvSpPr>
          <p:nvPr>
            <p:ph type="sldNum" idx="12"/>
          </p:nvPr>
        </p:nvSpPr>
        <p:spPr>
          <a:xfrm>
            <a:off x="3970337"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2</a:t>
            </a:fld>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08" name="Google Shape;108;p21:notes"/>
          <p:cNvSpPr txBox="1">
            <a:spLocks noGrp="1"/>
          </p:cNvSpPr>
          <p:nvPr>
            <p:ph type="body" idx="1"/>
          </p:nvPr>
        </p:nvSpPr>
        <p:spPr>
          <a:xfrm>
            <a:off x="701675" y="4416425"/>
            <a:ext cx="5607050" cy="4183062"/>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sz="1000"/>
          </a:p>
        </p:txBody>
      </p:sp>
      <p:sp>
        <p:nvSpPr>
          <p:cNvPr id="109" name="Google Shape;109;p21:notes"/>
          <p:cNvSpPr txBox="1">
            <a:spLocks noGrp="1"/>
          </p:cNvSpPr>
          <p:nvPr>
            <p:ph type="sldNum" idx="12"/>
          </p:nvPr>
        </p:nvSpPr>
        <p:spPr>
          <a:xfrm>
            <a:off x="3970337" y="8829675"/>
            <a:ext cx="3038475" cy="46513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pPr marL="0" lvl="0" indent="0" algn="l" rtl="0">
                <a:lnSpc>
                  <a:spcPct val="100000"/>
                </a:lnSpc>
                <a:spcBef>
                  <a:spcPts val="0"/>
                </a:spcBef>
                <a:spcAft>
                  <a:spcPts val="0"/>
                </a:spcAft>
                <a:buNone/>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54a1900cf1_0_8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54a1900cf1_0_82: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g54a1900cf1_0_82:notes"/>
          <p:cNvSpPr txBox="1">
            <a:spLocks noGrp="1"/>
          </p:cNvSpPr>
          <p:nvPr>
            <p:ph type="sldNum" idx="12"/>
          </p:nvPr>
        </p:nvSpPr>
        <p:spPr>
          <a:xfrm>
            <a:off x="3970337"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6</a:t>
            </a:fld>
            <a:endParaRPr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54a1900cf1_0_9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54a1900cf1_0_91: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54a1900cf1_0_91:notes"/>
          <p:cNvSpPr txBox="1">
            <a:spLocks noGrp="1"/>
          </p:cNvSpPr>
          <p:nvPr>
            <p:ph type="sldNum" idx="12"/>
          </p:nvPr>
        </p:nvSpPr>
        <p:spPr>
          <a:xfrm>
            <a:off x="3970337"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7</a:t>
            </a:fld>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148" name="Google Shape;148;p6:notes"/>
          <p:cNvSpPr txBox="1">
            <a:spLocks noGrp="1"/>
          </p:cNvSpPr>
          <p:nvPr>
            <p:ph type="body" idx="1"/>
          </p:nvPr>
        </p:nvSpPr>
        <p:spPr>
          <a:xfrm>
            <a:off x="701675" y="4416425"/>
            <a:ext cx="5607000" cy="418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9" name="Google Shape;149;p6:notes"/>
          <p:cNvSpPr txBox="1">
            <a:spLocks noGrp="1"/>
          </p:cNvSpPr>
          <p:nvPr>
            <p:ph type="sldNum" idx="12"/>
          </p:nvPr>
        </p:nvSpPr>
        <p:spPr>
          <a:xfrm>
            <a:off x="3970337" y="8829675"/>
            <a:ext cx="30384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pPr marL="0" lvl="0" indent="0" algn="r" rtl="0">
                <a:lnSpc>
                  <a:spcPct val="100000"/>
                </a:lnSpc>
                <a:spcBef>
                  <a:spcPts val="0"/>
                </a:spcBef>
                <a:spcAft>
                  <a:spcPts val="0"/>
                </a:spcAft>
                <a:buClr>
                  <a:srgbClr val="000000"/>
                </a:buClr>
                <a:buSzPts val="1200"/>
                <a:buFont typeface="Arial"/>
                <a:buNone/>
              </a:pPr>
              <a:t>8</a:t>
            </a:fld>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54a1900cf1_0_9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54a1900cf1_0_98: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54a1900cf1_0_98:notes"/>
          <p:cNvSpPr txBox="1">
            <a:spLocks noGrp="1"/>
          </p:cNvSpPr>
          <p:nvPr>
            <p:ph type="sldNum" idx="12"/>
          </p:nvPr>
        </p:nvSpPr>
        <p:spPr>
          <a:xfrm>
            <a:off x="3970337"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9</a:t>
            </a:fld>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13"/>
        <p:cNvGrpSpPr/>
        <p:nvPr/>
      </p:nvGrpSpPr>
      <p:grpSpPr>
        <a:xfrm>
          <a:off x="0" y="0"/>
          <a:ext cx="0" cy="0"/>
          <a:chOff x="0" y="0"/>
          <a:chExt cx="0" cy="0"/>
        </a:xfrm>
      </p:grpSpPr>
      <p:sp>
        <p:nvSpPr>
          <p:cNvPr id="14" name="Google Shape;14;p2"/>
          <p:cNvSpPr/>
          <p:nvPr/>
        </p:nvSpPr>
        <p:spPr>
          <a:xfrm>
            <a:off x="-125" y="0"/>
            <a:ext cx="9144250"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5" name="Google Shape;15;p2"/>
          <p:cNvSpPr txBox="1">
            <a:spLocks noGrp="1"/>
          </p:cNvSpPr>
          <p:nvPr>
            <p:ph type="ctrTitle"/>
          </p:nvPr>
        </p:nvSpPr>
        <p:spPr>
          <a:xfrm>
            <a:off x="311700" y="719633"/>
            <a:ext cx="8520600" cy="17100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6" name="Google Shape;16;p2"/>
          <p:cNvSpPr txBox="1">
            <a:spLocks noGrp="1"/>
          </p:cNvSpPr>
          <p:nvPr>
            <p:ph type="subTitle" idx="1"/>
          </p:nvPr>
        </p:nvSpPr>
        <p:spPr>
          <a:xfrm>
            <a:off x="311700" y="2504747"/>
            <a:ext cx="4242600" cy="9843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7" name="Google Shape;17;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4"/>
        <p:cNvGrpSpPr/>
        <p:nvPr/>
      </p:nvGrpSpPr>
      <p:grpSpPr>
        <a:xfrm>
          <a:off x="0" y="0"/>
          <a:ext cx="0" cy="0"/>
          <a:chOff x="0" y="0"/>
          <a:chExt cx="0" cy="0"/>
        </a:xfrm>
      </p:grpSpPr>
      <p:sp>
        <p:nvSpPr>
          <p:cNvPr id="65" name="Google Shape;65;p13"/>
          <p:cNvSpPr txBox="1">
            <a:spLocks noGrp="1"/>
          </p:cNvSpPr>
          <p:nvPr>
            <p:ph type="body" idx="1"/>
          </p:nvPr>
        </p:nvSpPr>
        <p:spPr>
          <a:xfrm>
            <a:off x="457200" y="1600200"/>
            <a:ext cx="8229600" cy="4626000"/>
          </a:xfrm>
          <a:prstGeom prst="rect">
            <a:avLst/>
          </a:prstGeom>
          <a:noFill/>
          <a:ln>
            <a:noFill/>
          </a:ln>
        </p:spPr>
        <p:txBody>
          <a:bodyPr spcFirstLastPara="1" wrap="square" lIns="54850" tIns="91425" rIns="91425" bIns="45700" anchor="t" anchorCtr="0"/>
          <a:lstStyle>
            <a:lvl1pPr marL="457200" lvl="0" indent="-350520" algn="l" rtl="0">
              <a:lnSpc>
                <a:spcPct val="100000"/>
              </a:lnSpc>
              <a:spcBef>
                <a:spcPts val="1200"/>
              </a:spcBef>
              <a:spcAft>
                <a:spcPts val="0"/>
              </a:spcAft>
              <a:buSzPts val="1920"/>
              <a:buChar char="◼"/>
              <a:defRPr sz="2400"/>
            </a:lvl1pPr>
            <a:lvl2pPr marL="914400" lvl="1" indent="-342900" algn="l" rtl="0">
              <a:lnSpc>
                <a:spcPct val="100000"/>
              </a:lnSpc>
              <a:spcBef>
                <a:spcPts val="480"/>
              </a:spcBef>
              <a:spcAft>
                <a:spcPts val="0"/>
              </a:spcAft>
              <a:buSzPts val="1800"/>
              <a:buChar char="▪"/>
              <a:defRPr sz="2000"/>
            </a:lvl2pPr>
            <a:lvl3pPr marL="1371600" lvl="2" indent="-342900" algn="l" rtl="0">
              <a:lnSpc>
                <a:spcPct val="100000"/>
              </a:lnSpc>
              <a:spcBef>
                <a:spcPts val="360"/>
              </a:spcBef>
              <a:spcAft>
                <a:spcPts val="0"/>
              </a:spcAft>
              <a:buSzPts val="1800"/>
              <a:buChar char="▪"/>
              <a:defRPr sz="1800"/>
            </a:lvl3pPr>
            <a:lvl4pPr marL="1828800" lvl="3" indent="-342900" algn="l" rtl="0">
              <a:lnSpc>
                <a:spcPct val="100000"/>
              </a:lnSpc>
              <a:spcBef>
                <a:spcPts val="360"/>
              </a:spcBef>
              <a:spcAft>
                <a:spcPts val="0"/>
              </a:spcAft>
              <a:buSzPts val="1800"/>
              <a:buChar char="▪"/>
              <a:defRPr/>
            </a:lvl4pPr>
            <a:lvl5pPr marL="2286000" lvl="4" indent="-342900" algn="l" rtl="0">
              <a:lnSpc>
                <a:spcPct val="100000"/>
              </a:lnSpc>
              <a:spcBef>
                <a:spcPts val="360"/>
              </a:spcBef>
              <a:spcAft>
                <a:spcPts val="0"/>
              </a:spcAft>
              <a:buSzPts val="1800"/>
              <a:buChar char="•"/>
              <a:defRPr/>
            </a:lvl5pPr>
            <a:lvl6pPr marL="2743200" lvl="5" indent="-342900" algn="l" rtl="0">
              <a:lnSpc>
                <a:spcPct val="100000"/>
              </a:lnSpc>
              <a:spcBef>
                <a:spcPts val="360"/>
              </a:spcBef>
              <a:spcAft>
                <a:spcPts val="0"/>
              </a:spcAft>
              <a:buSzPts val="1800"/>
              <a:buChar char="⚫"/>
              <a:defRPr/>
            </a:lvl6pPr>
            <a:lvl7pPr marL="3200400" lvl="6" indent="-342900" algn="l" rtl="0">
              <a:lnSpc>
                <a:spcPct val="100000"/>
              </a:lnSpc>
              <a:spcBef>
                <a:spcPts val="360"/>
              </a:spcBef>
              <a:spcAft>
                <a:spcPts val="0"/>
              </a:spcAft>
              <a:buSzPts val="180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66" name="Google Shape;66;p13"/>
          <p:cNvSpPr txBox="1">
            <a:spLocks noGrp="1"/>
          </p:cNvSpPr>
          <p:nvPr>
            <p:ph type="body" idx="2"/>
          </p:nvPr>
        </p:nvSpPr>
        <p:spPr>
          <a:xfrm>
            <a:off x="381000" y="152400"/>
            <a:ext cx="8382000" cy="457200"/>
          </a:xfrm>
          <a:prstGeom prst="rect">
            <a:avLst/>
          </a:prstGeom>
          <a:noFill/>
          <a:ln>
            <a:noFill/>
          </a:ln>
        </p:spPr>
        <p:txBody>
          <a:bodyPr spcFirstLastPara="1" wrap="square" lIns="54850" tIns="91425" rIns="91425" bIns="45700" anchor="t" anchorCtr="0"/>
          <a:lstStyle>
            <a:lvl1pPr marL="457200" lvl="0" indent="-228600" algn="l" rtl="0">
              <a:lnSpc>
                <a:spcPct val="100000"/>
              </a:lnSpc>
              <a:spcBef>
                <a:spcPts val="0"/>
              </a:spcBef>
              <a:spcAft>
                <a:spcPts val="0"/>
              </a:spcAft>
              <a:buSzPts val="1920"/>
              <a:buNone/>
              <a:defRPr sz="2400" b="1">
                <a:solidFill>
                  <a:srgbClr val="AFBAD6"/>
                </a:solidFill>
                <a:latin typeface="Corbel"/>
                <a:ea typeface="Corbel"/>
                <a:cs typeface="Corbel"/>
                <a:sym typeface="Corbel"/>
              </a:defRPr>
            </a:lvl1pPr>
            <a:lvl2pPr marL="914400" lvl="1" indent="-331469" algn="l" rtl="0">
              <a:lnSpc>
                <a:spcPct val="100000"/>
              </a:lnSpc>
              <a:spcBef>
                <a:spcPts val="360"/>
              </a:spcBef>
              <a:spcAft>
                <a:spcPts val="0"/>
              </a:spcAft>
              <a:buSzPts val="1620"/>
              <a:buChar char="▪"/>
              <a:defRPr/>
            </a:lvl2pPr>
            <a:lvl3pPr marL="1371600" lvl="2" indent="-342900" algn="l" rtl="0">
              <a:lnSpc>
                <a:spcPct val="100000"/>
              </a:lnSpc>
              <a:spcBef>
                <a:spcPts val="360"/>
              </a:spcBef>
              <a:spcAft>
                <a:spcPts val="0"/>
              </a:spcAft>
              <a:buSzPts val="1800"/>
              <a:buChar char="▪"/>
              <a:defRPr/>
            </a:lvl3pPr>
            <a:lvl4pPr marL="1828800" lvl="3" indent="-342900" algn="l" rtl="0">
              <a:lnSpc>
                <a:spcPct val="100000"/>
              </a:lnSpc>
              <a:spcBef>
                <a:spcPts val="360"/>
              </a:spcBef>
              <a:spcAft>
                <a:spcPts val="0"/>
              </a:spcAft>
              <a:buSzPts val="1800"/>
              <a:buChar char="▪"/>
              <a:defRPr/>
            </a:lvl4pPr>
            <a:lvl5pPr marL="2286000" lvl="4" indent="-342900" algn="l" rtl="0">
              <a:lnSpc>
                <a:spcPct val="100000"/>
              </a:lnSpc>
              <a:spcBef>
                <a:spcPts val="360"/>
              </a:spcBef>
              <a:spcAft>
                <a:spcPts val="0"/>
              </a:spcAft>
              <a:buSzPts val="1800"/>
              <a:buChar char="•"/>
              <a:defRPr/>
            </a:lvl5pPr>
            <a:lvl6pPr marL="2743200" lvl="5" indent="-342900" algn="l" rtl="0">
              <a:lnSpc>
                <a:spcPct val="100000"/>
              </a:lnSpc>
              <a:spcBef>
                <a:spcPts val="360"/>
              </a:spcBef>
              <a:spcAft>
                <a:spcPts val="0"/>
              </a:spcAft>
              <a:buSzPts val="1800"/>
              <a:buChar char="⚫"/>
              <a:defRPr/>
            </a:lvl6pPr>
            <a:lvl7pPr marL="3200400" lvl="6" indent="-342900" algn="l" rtl="0">
              <a:lnSpc>
                <a:spcPct val="100000"/>
              </a:lnSpc>
              <a:spcBef>
                <a:spcPts val="360"/>
              </a:spcBef>
              <a:spcAft>
                <a:spcPts val="0"/>
              </a:spcAft>
              <a:buSzPts val="180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67" name="Google Shape;67;p13"/>
          <p:cNvSpPr txBox="1">
            <a:spLocks noGrp="1"/>
          </p:cNvSpPr>
          <p:nvPr>
            <p:ph type="title"/>
          </p:nvPr>
        </p:nvSpPr>
        <p:spPr>
          <a:xfrm>
            <a:off x="457200" y="533400"/>
            <a:ext cx="8229600" cy="838200"/>
          </a:xfrm>
          <a:prstGeom prst="rect">
            <a:avLst/>
          </a:prstGeom>
          <a:noFill/>
          <a:ln>
            <a:noFill/>
          </a:ln>
        </p:spPr>
        <p:txBody>
          <a:bodyPr spcFirstLastPara="1" wrap="square" lIns="91425" tIns="45700" rIns="45700" bIns="45700" anchor="ctr" anchorCtr="0"/>
          <a:lstStyle>
            <a:lvl1pPr lvl="0" algn="l" rtl="0">
              <a:lnSpc>
                <a:spcPct val="100000"/>
              </a:lnSpc>
              <a:spcBef>
                <a:spcPts val="0"/>
              </a:spcBef>
              <a:spcAft>
                <a:spcPts val="0"/>
              </a:spcAft>
              <a:buSzPts val="1400"/>
              <a:buNone/>
              <a:defRPr sz="40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13"/>
          <p:cNvSpPr txBox="1">
            <a:spLocks noGrp="1"/>
          </p:cNvSpPr>
          <p:nvPr>
            <p:ph type="dt" idx="10"/>
          </p:nvPr>
        </p:nvSpPr>
        <p:spPr>
          <a:xfrm>
            <a:off x="457200" y="6477000"/>
            <a:ext cx="2133600" cy="274500"/>
          </a:xfrm>
          <a:prstGeom prst="rect">
            <a:avLst/>
          </a:prstGeom>
          <a:noFill/>
          <a:ln>
            <a:noFill/>
          </a:ln>
        </p:spPr>
        <p:txBody>
          <a:bodyPr spcFirstLastPara="1" wrap="square" lIns="109725" tIns="45700" rIns="45700" bIns="0" anchor="b" anchorCtr="0"/>
          <a:lstStyle>
            <a:lvl1pPr lvl="0" algn="l" rtl="0">
              <a:lnSpc>
                <a:spcPct val="100000"/>
              </a:lnSpc>
              <a:spcBef>
                <a:spcPts val="0"/>
              </a:spcBef>
              <a:spcAft>
                <a:spcPts val="0"/>
              </a:spcAft>
              <a:buSzPts val="1400"/>
              <a:buNone/>
              <a:defRPr sz="1200">
                <a:solidFill>
                  <a:srgbClr val="3F3F3F"/>
                </a:solidFill>
                <a:latin typeface="Corbel"/>
                <a:ea typeface="Corbel"/>
                <a:cs typeface="Corbel"/>
                <a:sym typeface="Corbe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9" name="Google Shape;69;p13"/>
          <p:cNvSpPr txBox="1">
            <a:spLocks noGrp="1"/>
          </p:cNvSpPr>
          <p:nvPr>
            <p:ph type="ftr" idx="11"/>
          </p:nvPr>
        </p:nvSpPr>
        <p:spPr>
          <a:xfrm>
            <a:off x="2640012" y="6477000"/>
            <a:ext cx="5508600" cy="274500"/>
          </a:xfrm>
          <a:prstGeom prst="rect">
            <a:avLst/>
          </a:prstGeom>
          <a:noFill/>
          <a:ln>
            <a:noFill/>
          </a:ln>
        </p:spPr>
        <p:txBody>
          <a:bodyPr spcFirstLastPara="1" wrap="square" lIns="45700" tIns="45700" rIns="45700" bIns="0"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0" name="Google Shape;70;p13"/>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type="obj">
  <p:cSld name="OBJECT">
    <p:spTree>
      <p:nvGrpSpPr>
        <p:cNvPr id="1" name="Shape 71"/>
        <p:cNvGrpSpPr/>
        <p:nvPr/>
      </p:nvGrpSpPr>
      <p:grpSpPr>
        <a:xfrm>
          <a:off x="0" y="0"/>
          <a:ext cx="0" cy="0"/>
          <a:chOff x="0" y="0"/>
          <a:chExt cx="0" cy="0"/>
        </a:xfrm>
      </p:grpSpPr>
      <p:sp>
        <p:nvSpPr>
          <p:cNvPr id="72" name="Google Shape;72;p14"/>
          <p:cNvSpPr txBox="1">
            <a:spLocks noGrp="1"/>
          </p:cNvSpPr>
          <p:nvPr>
            <p:ph type="body" idx="1"/>
          </p:nvPr>
        </p:nvSpPr>
        <p:spPr>
          <a:xfrm>
            <a:off x="457200" y="1774825"/>
            <a:ext cx="8229600" cy="4626000"/>
          </a:xfrm>
          <a:prstGeom prst="rect">
            <a:avLst/>
          </a:prstGeom>
          <a:noFill/>
          <a:ln>
            <a:noFill/>
          </a:ln>
        </p:spPr>
        <p:txBody>
          <a:bodyPr spcFirstLastPara="1" wrap="square" lIns="54850" tIns="91425" rIns="91425" bIns="45700" anchor="t" anchorCtr="0"/>
          <a:lstStyle>
            <a:lvl1pPr marL="457200" lvl="0" indent="-320040" algn="l" rtl="0">
              <a:lnSpc>
                <a:spcPct val="100000"/>
              </a:lnSpc>
              <a:spcBef>
                <a:spcPts val="0"/>
              </a:spcBef>
              <a:spcAft>
                <a:spcPts val="0"/>
              </a:spcAft>
              <a:buSzPts val="1440"/>
              <a:buChar char="◼"/>
              <a:defRPr/>
            </a:lvl1pPr>
            <a:lvl2pPr marL="914400" lvl="1" indent="-331469" algn="l" rtl="0">
              <a:lnSpc>
                <a:spcPct val="100000"/>
              </a:lnSpc>
              <a:spcBef>
                <a:spcPts val="360"/>
              </a:spcBef>
              <a:spcAft>
                <a:spcPts val="0"/>
              </a:spcAft>
              <a:buSzPts val="1620"/>
              <a:buChar char="▪"/>
              <a:defRPr/>
            </a:lvl2pPr>
            <a:lvl3pPr marL="1371600" lvl="2" indent="-342900" algn="l" rtl="0">
              <a:lnSpc>
                <a:spcPct val="100000"/>
              </a:lnSpc>
              <a:spcBef>
                <a:spcPts val="360"/>
              </a:spcBef>
              <a:spcAft>
                <a:spcPts val="0"/>
              </a:spcAft>
              <a:buSzPts val="1800"/>
              <a:buChar char="▪"/>
              <a:defRPr/>
            </a:lvl3pPr>
            <a:lvl4pPr marL="1828800" lvl="3" indent="-342900" algn="l" rtl="0">
              <a:lnSpc>
                <a:spcPct val="100000"/>
              </a:lnSpc>
              <a:spcBef>
                <a:spcPts val="360"/>
              </a:spcBef>
              <a:spcAft>
                <a:spcPts val="0"/>
              </a:spcAft>
              <a:buSzPts val="1800"/>
              <a:buChar char="▪"/>
              <a:defRPr/>
            </a:lvl4pPr>
            <a:lvl5pPr marL="2286000" lvl="4" indent="-342900" algn="l" rtl="0">
              <a:lnSpc>
                <a:spcPct val="100000"/>
              </a:lnSpc>
              <a:spcBef>
                <a:spcPts val="360"/>
              </a:spcBef>
              <a:spcAft>
                <a:spcPts val="0"/>
              </a:spcAft>
              <a:buSzPts val="1800"/>
              <a:buChar char="•"/>
              <a:defRPr/>
            </a:lvl5pPr>
            <a:lvl6pPr marL="2743200" lvl="5" indent="-342900" algn="l" rtl="0">
              <a:lnSpc>
                <a:spcPct val="100000"/>
              </a:lnSpc>
              <a:spcBef>
                <a:spcPts val="360"/>
              </a:spcBef>
              <a:spcAft>
                <a:spcPts val="0"/>
              </a:spcAft>
              <a:buSzPts val="1800"/>
              <a:buChar char="⚫"/>
              <a:defRPr/>
            </a:lvl6pPr>
            <a:lvl7pPr marL="3200400" lvl="6" indent="-342900" algn="l" rtl="0">
              <a:lnSpc>
                <a:spcPct val="100000"/>
              </a:lnSpc>
              <a:spcBef>
                <a:spcPts val="360"/>
              </a:spcBef>
              <a:spcAft>
                <a:spcPts val="0"/>
              </a:spcAft>
              <a:buSzPts val="1800"/>
              <a:buChar char="⚫"/>
              <a:defRPr/>
            </a:lvl7pPr>
            <a:lvl8pPr marL="3657600" lvl="7" indent="-342900" algn="l" rtl="0">
              <a:lnSpc>
                <a:spcPct val="100000"/>
              </a:lnSpc>
              <a:spcBef>
                <a:spcPts val="360"/>
              </a:spcBef>
              <a:spcAft>
                <a:spcPts val="0"/>
              </a:spcAft>
              <a:buSzPts val="1800"/>
              <a:buChar char="⚫"/>
              <a:defRPr/>
            </a:lvl8pPr>
            <a:lvl9pPr marL="4114800" lvl="8" indent="-342900" algn="l" rtl="0">
              <a:lnSpc>
                <a:spcPct val="100000"/>
              </a:lnSpc>
              <a:spcBef>
                <a:spcPts val="360"/>
              </a:spcBef>
              <a:spcAft>
                <a:spcPts val="0"/>
              </a:spcAft>
              <a:buSzPts val="1800"/>
              <a:buChar char="⚫"/>
              <a:defRPr/>
            </a:lvl9pPr>
          </a:lstStyle>
          <a:p>
            <a:endParaRPr/>
          </a:p>
        </p:txBody>
      </p:sp>
      <p:sp>
        <p:nvSpPr>
          <p:cNvPr id="73" name="Google Shape;73;p14"/>
          <p:cNvSpPr txBox="1">
            <a:spLocks noGrp="1"/>
          </p:cNvSpPr>
          <p:nvPr>
            <p:ph type="title"/>
          </p:nvPr>
        </p:nvSpPr>
        <p:spPr>
          <a:xfrm>
            <a:off x="457200" y="152400"/>
            <a:ext cx="8229600" cy="1251000"/>
          </a:xfrm>
          <a:prstGeom prst="rect">
            <a:avLst/>
          </a:prstGeom>
          <a:noFill/>
          <a:ln>
            <a:noFill/>
          </a:ln>
        </p:spPr>
        <p:txBody>
          <a:bodyPr spcFirstLastPara="1" wrap="square" lIns="91425" tIns="45700" rIns="45700" bIns="45700" anchor="ctr"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4" name="Google Shape;74;p14"/>
          <p:cNvSpPr txBox="1">
            <a:spLocks noGrp="1"/>
          </p:cNvSpPr>
          <p:nvPr>
            <p:ph type="dt" idx="10"/>
          </p:nvPr>
        </p:nvSpPr>
        <p:spPr>
          <a:xfrm>
            <a:off x="457200" y="6477000"/>
            <a:ext cx="2133600" cy="274500"/>
          </a:xfrm>
          <a:prstGeom prst="rect">
            <a:avLst/>
          </a:prstGeom>
          <a:noFill/>
          <a:ln>
            <a:noFill/>
          </a:ln>
        </p:spPr>
        <p:txBody>
          <a:bodyPr spcFirstLastPara="1" wrap="square" lIns="109725" tIns="45700" rIns="45700" bIns="0" anchor="b" anchorCtr="0"/>
          <a:lstStyle>
            <a:lvl1pPr lvl="0" algn="l" rtl="0">
              <a:lnSpc>
                <a:spcPct val="100000"/>
              </a:lnSpc>
              <a:spcBef>
                <a:spcPts val="0"/>
              </a:spcBef>
              <a:spcAft>
                <a:spcPts val="0"/>
              </a:spcAft>
              <a:buSzPts val="1400"/>
              <a:buNone/>
              <a:defRPr sz="1200">
                <a:solidFill>
                  <a:srgbClr val="3F3F3F"/>
                </a:solidFill>
                <a:latin typeface="Corbel"/>
                <a:ea typeface="Corbel"/>
                <a:cs typeface="Corbel"/>
                <a:sym typeface="Corbe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5" name="Google Shape;75;p14"/>
          <p:cNvSpPr txBox="1">
            <a:spLocks noGrp="1"/>
          </p:cNvSpPr>
          <p:nvPr>
            <p:ph type="ftr" idx="11"/>
          </p:nvPr>
        </p:nvSpPr>
        <p:spPr>
          <a:xfrm>
            <a:off x="2640012" y="6477000"/>
            <a:ext cx="5508600" cy="274500"/>
          </a:xfrm>
          <a:prstGeom prst="rect">
            <a:avLst/>
          </a:prstGeom>
          <a:noFill/>
          <a:ln>
            <a:noFill/>
          </a:ln>
        </p:spPr>
        <p:txBody>
          <a:bodyPr spcFirstLastPara="1" wrap="square" lIns="45700" tIns="45700" rIns="45700" bIns="0"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6" name="Google Shape;76;p14"/>
          <p:cNvSpPr txBox="1">
            <a:spLocks noGrp="1"/>
          </p:cNvSpPr>
          <p:nvPr>
            <p:ph type="sldNum" idx="12"/>
          </p:nvPr>
        </p:nvSpPr>
        <p:spPr>
          <a:xfrm>
            <a:off x="8204200" y="6477000"/>
            <a:ext cx="733500" cy="274500"/>
          </a:xfrm>
          <a:prstGeom prst="rect">
            <a:avLst/>
          </a:prstGeom>
          <a:noFill/>
          <a:ln>
            <a:noFill/>
          </a:ln>
        </p:spPr>
        <p:txBody>
          <a:bodyPr spcFirstLastPara="1" wrap="square" lIns="91425" tIns="45700" rIns="91425" bIns="0" anchor="b" anchorCtr="0">
            <a:noAutofit/>
          </a:bodyPr>
          <a:lstStyle>
            <a:lvl1pPr marL="0" marR="0" lvl="0"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1pPr>
            <a:lvl2pPr marL="0" marR="0" lvl="1"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2pPr>
            <a:lvl3pPr marL="0" marR="0" lvl="2"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3pPr>
            <a:lvl4pPr marL="0" marR="0" lvl="3"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4pPr>
            <a:lvl5pPr marL="0" marR="0" lvl="4"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5pPr>
            <a:lvl6pPr marL="0" marR="0" lvl="5"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6pPr>
            <a:lvl7pPr marL="0" marR="0" lvl="6"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7pPr>
            <a:lvl8pPr marL="0" marR="0" lvl="7"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8pPr>
            <a:lvl9pPr marL="0" marR="0" lvl="8" indent="0" algn="r" rtl="0">
              <a:lnSpc>
                <a:spcPct val="100000"/>
              </a:lnSpc>
              <a:spcBef>
                <a:spcPts val="0"/>
              </a:spcBef>
              <a:spcAft>
                <a:spcPts val="0"/>
              </a:spcAft>
              <a:buClr>
                <a:srgbClr val="3F3F3F"/>
              </a:buClr>
              <a:buSzPts val="1200"/>
              <a:buFont typeface="Corbel"/>
              <a:buNone/>
              <a:defRPr sz="1200" b="0" i="0" u="none" strike="noStrike" cap="none">
                <a:solidFill>
                  <a:srgbClr val="3F3F3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8"/>
        <p:cNvGrpSpPr/>
        <p:nvPr/>
      </p:nvGrpSpPr>
      <p:grpSpPr>
        <a:xfrm>
          <a:off x="0" y="0"/>
          <a:ext cx="0" cy="0"/>
          <a:chOff x="0" y="0"/>
          <a:chExt cx="0" cy="0"/>
        </a:xfrm>
      </p:grpSpPr>
      <p:sp>
        <p:nvSpPr>
          <p:cNvPr id="19" name="Google Shape;19;p3"/>
          <p:cNvSpPr/>
          <p:nvPr/>
        </p:nvSpPr>
        <p:spPr>
          <a:xfrm>
            <a:off x="0" y="64132"/>
            <a:ext cx="9144250"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20" name="Google Shape;20;p3"/>
          <p:cNvSpPr/>
          <p:nvPr/>
        </p:nvSpPr>
        <p:spPr>
          <a:xfrm>
            <a:off x="0" y="0"/>
            <a:ext cx="9144250"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21" name="Google Shape;21;p3"/>
          <p:cNvSpPr txBox="1">
            <a:spLocks noGrp="1"/>
          </p:cNvSpPr>
          <p:nvPr>
            <p:ph type="title"/>
          </p:nvPr>
        </p:nvSpPr>
        <p:spPr>
          <a:xfrm>
            <a:off x="311700" y="719633"/>
            <a:ext cx="8520600" cy="17100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22" name="Google Shape;22;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4314000" cy="6858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p:nvPr/>
        </p:nvSpPr>
        <p:spPr>
          <a:xfrm>
            <a:off x="0" y="58833"/>
            <a:ext cx="4313625" cy="5865687"/>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6" name="Google Shape;26;p4"/>
          <p:cNvSpPr/>
          <p:nvPr/>
        </p:nvSpPr>
        <p:spPr>
          <a:xfrm>
            <a:off x="-125" y="0"/>
            <a:ext cx="4316900" cy="5860653"/>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7" name="Google Shape;27;p4"/>
          <p:cNvSpPr txBox="1">
            <a:spLocks noGrp="1"/>
          </p:cNvSpPr>
          <p:nvPr>
            <p:ph type="title"/>
          </p:nvPr>
        </p:nvSpPr>
        <p:spPr>
          <a:xfrm>
            <a:off x="311725" y="667900"/>
            <a:ext cx="3706500" cy="33453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8" name="Google Shape;28;p4"/>
          <p:cNvSpPr txBox="1">
            <a:spLocks noGrp="1"/>
          </p:cNvSpPr>
          <p:nvPr>
            <p:ph type="body" idx="1"/>
          </p:nvPr>
        </p:nvSpPr>
        <p:spPr>
          <a:xfrm>
            <a:off x="4644675" y="667900"/>
            <a:ext cx="4166400" cy="5464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9" name="Google Shape;2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p:nvPr/>
        </p:nvSpPr>
        <p:spPr>
          <a:xfrm>
            <a:off x="0" y="0"/>
            <a:ext cx="9144000" cy="1702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5"/>
          <p:cNvSpPr txBox="1">
            <a:spLocks noGrp="1"/>
          </p:cNvSpPr>
          <p:nvPr>
            <p:ph type="title"/>
          </p:nvPr>
        </p:nvSpPr>
        <p:spPr>
          <a:xfrm>
            <a:off x="311725" y="667900"/>
            <a:ext cx="8520600" cy="831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3" name="Google Shape;33;p5"/>
          <p:cNvSpPr txBox="1">
            <a:spLocks noGrp="1"/>
          </p:cNvSpPr>
          <p:nvPr>
            <p:ph type="body" idx="1"/>
          </p:nvPr>
        </p:nvSpPr>
        <p:spPr>
          <a:xfrm>
            <a:off x="311700" y="2007600"/>
            <a:ext cx="3999900" cy="410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4" name="Google Shape;34;p5"/>
          <p:cNvSpPr txBox="1">
            <a:spLocks noGrp="1"/>
          </p:cNvSpPr>
          <p:nvPr>
            <p:ph type="body" idx="2"/>
          </p:nvPr>
        </p:nvSpPr>
        <p:spPr>
          <a:xfrm>
            <a:off x="4832400" y="2007600"/>
            <a:ext cx="3999900" cy="410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5" name="Google Shape;35;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p:nvPr/>
        </p:nvSpPr>
        <p:spPr>
          <a:xfrm>
            <a:off x="0" y="0"/>
            <a:ext cx="9144000" cy="1702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6"/>
          <p:cNvSpPr txBox="1">
            <a:spLocks noGrp="1"/>
          </p:cNvSpPr>
          <p:nvPr>
            <p:ph type="title"/>
          </p:nvPr>
        </p:nvSpPr>
        <p:spPr>
          <a:xfrm>
            <a:off x="311725" y="667900"/>
            <a:ext cx="8520600" cy="831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p:nvPr/>
        </p:nvSpPr>
        <p:spPr>
          <a:xfrm>
            <a:off x="0" y="0"/>
            <a:ext cx="3764400" cy="6858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7"/>
          <p:cNvSpPr txBox="1">
            <a:spLocks noGrp="1"/>
          </p:cNvSpPr>
          <p:nvPr>
            <p:ph type="title"/>
          </p:nvPr>
        </p:nvSpPr>
        <p:spPr>
          <a:xfrm>
            <a:off x="311725" y="667900"/>
            <a:ext cx="3127500" cy="2438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3" name="Google Shape;43;p7"/>
          <p:cNvSpPr txBox="1">
            <a:spLocks noGrp="1"/>
          </p:cNvSpPr>
          <p:nvPr>
            <p:ph type="body" idx="1"/>
          </p:nvPr>
        </p:nvSpPr>
        <p:spPr>
          <a:xfrm>
            <a:off x="311700" y="3187533"/>
            <a:ext cx="3127500" cy="30639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4" name="Google Shape;44;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11675" y="1064800"/>
            <a:ext cx="6247800" cy="4728300"/>
          </a:xfrm>
          <a:prstGeom prst="rect">
            <a:avLst/>
          </a:prstGeom>
        </p:spPr>
        <p:txBody>
          <a:bodyPr spcFirstLastPara="1" wrap="square" lIns="91425" tIns="91425" rIns="91425" bIns="91425" anchor="ctr"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7" name="Google Shape;47;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4"/>
        <p:cNvGrpSpPr/>
        <p:nvPr/>
      </p:nvGrpSpPr>
      <p:grpSpPr>
        <a:xfrm>
          <a:off x="0" y="0"/>
          <a:ext cx="0" cy="0"/>
          <a:chOff x="0" y="0"/>
          <a:chExt cx="0" cy="0"/>
        </a:xfrm>
      </p:grpSpPr>
      <p:sp>
        <p:nvSpPr>
          <p:cNvPr id="55" name="Google Shape;55;p10"/>
          <p:cNvSpPr/>
          <p:nvPr/>
        </p:nvSpPr>
        <p:spPr>
          <a:xfrm>
            <a:off x="0" y="5825333"/>
            <a:ext cx="9144000" cy="1032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0"/>
          <p:cNvSpPr txBox="1">
            <a:spLocks noGrp="1"/>
          </p:cNvSpPr>
          <p:nvPr>
            <p:ph type="body" idx="1"/>
          </p:nvPr>
        </p:nvSpPr>
        <p:spPr>
          <a:xfrm>
            <a:off x="311700" y="6028533"/>
            <a:ext cx="7979400" cy="614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7" name="Google Shape;57;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8"/>
        <p:cNvGrpSpPr/>
        <p:nvPr/>
      </p:nvGrpSpPr>
      <p:grpSpPr>
        <a:xfrm>
          <a:off x="0" y="0"/>
          <a:ext cx="0" cy="0"/>
          <a:chOff x="0" y="0"/>
          <a:chExt cx="0" cy="0"/>
        </a:xfrm>
      </p:grpSpPr>
      <p:sp>
        <p:nvSpPr>
          <p:cNvPr id="59" name="Google Shape;59;p11"/>
          <p:cNvSpPr txBox="1">
            <a:spLocks noGrp="1"/>
          </p:cNvSpPr>
          <p:nvPr>
            <p:ph type="title" hasCustomPrompt="1"/>
          </p:nvPr>
        </p:nvSpPr>
        <p:spPr>
          <a:xfrm>
            <a:off x="311750" y="1108233"/>
            <a:ext cx="5334900" cy="16596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60" name="Google Shape;60;p11"/>
          <p:cNvSpPr txBox="1">
            <a:spLocks noGrp="1"/>
          </p:cNvSpPr>
          <p:nvPr>
            <p:ph type="body" idx="1"/>
          </p:nvPr>
        </p:nvSpPr>
        <p:spPr>
          <a:xfrm>
            <a:off x="311700" y="2828567"/>
            <a:ext cx="5334900" cy="12567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61" name="Google Shape;61;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11" name="Google Shape;11;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12" name="Google Shape;12;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mailto:arobbins@dhe.mass.edu"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hyperlink" Target="https://www.surveymonkey.com/r/2019Truste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mass.edu/bhe/lib/documents%20MACampusSafety&amp;ViolencePreventionReport2016.pdf"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5"/>
          <p:cNvSpPr txBox="1">
            <a:spLocks noGrp="1"/>
          </p:cNvSpPr>
          <p:nvPr>
            <p:ph type="ctrTitle" idx="4294967295"/>
          </p:nvPr>
        </p:nvSpPr>
        <p:spPr>
          <a:xfrm>
            <a:off x="87000" y="1393825"/>
            <a:ext cx="8970000" cy="677400"/>
          </a:xfrm>
          <a:prstGeom prst="rect">
            <a:avLst/>
          </a:prstGeom>
          <a:noFill/>
          <a:ln>
            <a:noFill/>
          </a:ln>
        </p:spPr>
        <p:txBody>
          <a:bodyPr spcFirstLastPara="1" wrap="square" lIns="91425" tIns="0" rIns="45700" bIns="0" anchor="t" anchorCtr="0">
            <a:noAutofit/>
          </a:bodyPr>
          <a:lstStyle/>
          <a:p>
            <a:pPr marL="0" marR="0" lvl="0" indent="0" algn="ctr" rtl="0">
              <a:lnSpc>
                <a:spcPct val="100000"/>
              </a:lnSpc>
              <a:spcBef>
                <a:spcPts val="0"/>
              </a:spcBef>
              <a:spcAft>
                <a:spcPts val="0"/>
              </a:spcAft>
              <a:buClr>
                <a:schemeClr val="lt1"/>
              </a:buClr>
              <a:buSzPts val="4700"/>
              <a:buFont typeface="Corbel"/>
              <a:buNone/>
            </a:pPr>
            <a:r>
              <a:rPr lang="en-US" sz="4000" b="1" i="0" u="none" strike="noStrike" cap="none"/>
              <a:t>Enterprise Risk Management </a:t>
            </a:r>
            <a:endParaRPr sz="4000" i="0" u="none" strike="noStrike" cap="none"/>
          </a:p>
        </p:txBody>
      </p:sp>
      <p:sp>
        <p:nvSpPr>
          <p:cNvPr id="82" name="Google Shape;82;p15"/>
          <p:cNvSpPr txBox="1">
            <a:spLocks noGrp="1"/>
          </p:cNvSpPr>
          <p:nvPr>
            <p:ph type="subTitle" idx="1"/>
          </p:nvPr>
        </p:nvSpPr>
        <p:spPr>
          <a:xfrm>
            <a:off x="533400" y="2205300"/>
            <a:ext cx="8077200" cy="274500"/>
          </a:xfrm>
          <a:prstGeom prst="rect">
            <a:avLst/>
          </a:prstGeom>
          <a:noFill/>
          <a:ln>
            <a:noFill/>
          </a:ln>
        </p:spPr>
        <p:txBody>
          <a:bodyPr spcFirstLastPara="1" wrap="square" lIns="118850" tIns="0" rIns="45700" bIns="0" anchor="b" anchorCtr="0">
            <a:noAutofit/>
          </a:bodyPr>
          <a:lstStyle/>
          <a:p>
            <a:pPr marL="0" lvl="0" indent="0" algn="ctr" rtl="0">
              <a:lnSpc>
                <a:spcPct val="100000"/>
              </a:lnSpc>
              <a:spcBef>
                <a:spcPts val="0"/>
              </a:spcBef>
              <a:spcAft>
                <a:spcPts val="0"/>
              </a:spcAft>
              <a:buSzPts val="1600"/>
              <a:buNone/>
            </a:pPr>
            <a:r>
              <a:rPr lang="en-US" sz="2000">
                <a:solidFill>
                  <a:srgbClr val="B0BAD7"/>
                </a:solidFill>
                <a:latin typeface="Montserrat"/>
                <a:ea typeface="Montserrat"/>
                <a:cs typeface="Montserrat"/>
                <a:sym typeface="Montserrat"/>
              </a:rPr>
              <a:t>2019 Massachusetts </a:t>
            </a:r>
            <a:r>
              <a:rPr lang="en-US" sz="2000" i="0" u="none">
                <a:solidFill>
                  <a:srgbClr val="B0BAD7"/>
                </a:solidFill>
                <a:latin typeface="Montserrat"/>
                <a:ea typeface="Montserrat"/>
                <a:cs typeface="Montserrat"/>
                <a:sym typeface="Montserrat"/>
              </a:rPr>
              <a:t>Trustees Conference | </a:t>
            </a:r>
            <a:r>
              <a:rPr lang="en-US" sz="2000">
                <a:solidFill>
                  <a:srgbClr val="B0BAD7"/>
                </a:solidFill>
                <a:latin typeface="Montserrat"/>
                <a:ea typeface="Montserrat"/>
                <a:cs typeface="Montserrat"/>
                <a:sym typeface="Montserrat"/>
              </a:rPr>
              <a:t>March 28, 2019</a:t>
            </a:r>
            <a:endParaRPr sz="2000">
              <a:latin typeface="Montserrat"/>
              <a:ea typeface="Montserrat"/>
              <a:cs typeface="Montserrat"/>
              <a:sym typeface="Montserrat"/>
            </a:endParaRPr>
          </a:p>
        </p:txBody>
      </p:sp>
      <p:sp>
        <p:nvSpPr>
          <p:cNvPr id="83" name="Google Shape;83;p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body" idx="4294967295"/>
          </p:nvPr>
        </p:nvSpPr>
        <p:spPr>
          <a:xfrm>
            <a:off x="-187544" y="1804476"/>
            <a:ext cx="9075000" cy="417300"/>
          </a:xfrm>
          <a:prstGeom prst="rect">
            <a:avLst/>
          </a:prstGeom>
          <a:noFill/>
          <a:ln>
            <a:noFill/>
          </a:ln>
        </p:spPr>
        <p:txBody>
          <a:bodyPr spcFirstLastPara="1" wrap="square" lIns="54850" tIns="91425" rIns="91425" bIns="45700" anchor="t" anchorCtr="0">
            <a:noAutofit/>
          </a:bodyPr>
          <a:lstStyle/>
          <a:p>
            <a:pPr marL="457200" lvl="0" indent="0" algn="ctr" rtl="0">
              <a:lnSpc>
                <a:spcPct val="100000"/>
              </a:lnSpc>
              <a:spcBef>
                <a:spcPts val="360"/>
              </a:spcBef>
              <a:spcAft>
                <a:spcPts val="0"/>
              </a:spcAft>
              <a:buNone/>
            </a:pPr>
            <a:r>
              <a:rPr lang="en-US" sz="1600" dirty="0">
                <a:latin typeface="Montserrat"/>
                <a:ea typeface="Montserrat"/>
                <a:cs typeface="Montserrat"/>
                <a:sym typeface="Montserrat"/>
              </a:rPr>
              <a:t>Phased implementation plans/timeline ~ Budget analysis and ROM pricing</a:t>
            </a:r>
            <a:endParaRPr sz="1600" dirty="0">
              <a:latin typeface="Montserrat"/>
              <a:ea typeface="Montserrat"/>
              <a:cs typeface="Montserrat"/>
              <a:sym typeface="Montserrat"/>
            </a:endParaRPr>
          </a:p>
          <a:p>
            <a:pPr marL="457200" lvl="0" indent="-228600" algn="l" rtl="0">
              <a:lnSpc>
                <a:spcPct val="100000"/>
              </a:lnSpc>
              <a:spcBef>
                <a:spcPts val="0"/>
              </a:spcBef>
              <a:spcAft>
                <a:spcPts val="0"/>
              </a:spcAft>
              <a:buSzPts val="1440"/>
              <a:buNone/>
            </a:pPr>
            <a:endParaRPr sz="2000" dirty="0">
              <a:latin typeface="Montserrat"/>
              <a:ea typeface="Montserrat"/>
              <a:cs typeface="Montserrat"/>
              <a:sym typeface="Montserrat"/>
            </a:endParaRPr>
          </a:p>
        </p:txBody>
      </p:sp>
      <p:sp>
        <p:nvSpPr>
          <p:cNvPr id="168" name="Google Shape;168;p25"/>
          <p:cNvSpPr txBox="1">
            <a:spLocks noGrp="1"/>
          </p:cNvSpPr>
          <p:nvPr>
            <p:ph type="title"/>
          </p:nvPr>
        </p:nvSpPr>
        <p:spPr>
          <a:xfrm>
            <a:off x="311725" y="667900"/>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Implementation Plan </a:t>
            </a:r>
            <a:endParaRPr sz="3600" b="1"/>
          </a:p>
        </p:txBody>
      </p:sp>
      <p:pic>
        <p:nvPicPr>
          <p:cNvPr id="169" name="Google Shape;169;p25"/>
          <p:cNvPicPr preferRelativeResize="0"/>
          <p:nvPr/>
        </p:nvPicPr>
        <p:blipFill rotWithShape="1">
          <a:blip r:embed="rId3">
            <a:alphaModFix/>
          </a:blip>
          <a:srcRect/>
          <a:stretch/>
        </p:blipFill>
        <p:spPr>
          <a:xfrm>
            <a:off x="660838" y="2396138"/>
            <a:ext cx="7822375" cy="3945200"/>
          </a:xfrm>
          <a:prstGeom prst="rect">
            <a:avLst/>
          </a:prstGeom>
          <a:noFill/>
          <a:ln w="28575" cap="flat" cmpd="sng">
            <a:solidFill>
              <a:schemeClr val="accent1"/>
            </a:solidFill>
            <a:prstDash val="solid"/>
            <a:round/>
            <a:headEnd type="none" w="sm" len="sm"/>
            <a:tailEnd type="none" w="sm" len="sm"/>
          </a:ln>
        </p:spPr>
      </p:pic>
      <p:sp>
        <p:nvSpPr>
          <p:cNvPr id="170" name="Google Shape;170;p2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10</a:t>
            </a:f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6"/>
          <p:cNvSpPr txBox="1">
            <a:spLocks noGrp="1"/>
          </p:cNvSpPr>
          <p:nvPr>
            <p:ph type="body" idx="1"/>
          </p:nvPr>
        </p:nvSpPr>
        <p:spPr>
          <a:xfrm>
            <a:off x="311700" y="2007600"/>
            <a:ext cx="8520600" cy="4639800"/>
          </a:xfrm>
          <a:prstGeom prst="rect">
            <a:avLst/>
          </a:prstGeom>
          <a:noFill/>
          <a:ln>
            <a:noFill/>
          </a:ln>
        </p:spPr>
        <p:txBody>
          <a:bodyPr spcFirstLastPara="1" wrap="square" lIns="54850" tIns="91425" rIns="91425" bIns="45700" anchor="t" anchorCtr="0">
            <a:noAutofit/>
          </a:bodyPr>
          <a:lstStyle/>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1-5 year Risk Management Master Plan</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Based on real-life vulnerabilities and risk based solutions </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Associated costs included</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Priorities weighed and set in a comprehensive and clear manner</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Easy to understand and justify to leadership</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Since it is a multi-year plan, performance metrics are essentially already built in</a:t>
            </a:r>
            <a:endParaRPr sz="1800" dirty="0">
              <a:latin typeface="Montserrat"/>
              <a:ea typeface="Montserrat"/>
              <a:cs typeface="Montserrat"/>
              <a:sym typeface="Montserrat"/>
            </a:endParaRPr>
          </a:p>
          <a:p>
            <a:pPr marL="457200" lvl="0" indent="0" algn="l" rtl="0">
              <a:lnSpc>
                <a:spcPct val="90000"/>
              </a:lnSpc>
              <a:spcBef>
                <a:spcPts val="0"/>
              </a:spcBef>
              <a:spcAft>
                <a:spcPts val="0"/>
              </a:spcAft>
              <a:buNone/>
            </a:pPr>
            <a:endParaRPr sz="1800" dirty="0">
              <a:latin typeface="Montserrat"/>
              <a:ea typeface="Montserrat"/>
              <a:cs typeface="Montserrat"/>
              <a:sym typeface="Montserrat"/>
            </a:endParaRPr>
          </a:p>
          <a:p>
            <a:pPr marL="457200" lvl="0" indent="-342900" algn="l" rtl="0">
              <a:lnSpc>
                <a:spcPct val="90000"/>
              </a:lnSpc>
              <a:spcBef>
                <a:spcPts val="0"/>
              </a:spcBef>
              <a:spcAft>
                <a:spcPts val="0"/>
              </a:spcAft>
              <a:buSzPts val="1800"/>
              <a:buFont typeface="Montserrat"/>
              <a:buChar char="❏"/>
            </a:pPr>
            <a:r>
              <a:rPr lang="en-US" sz="1800" dirty="0">
                <a:latin typeface="Montserrat"/>
                <a:ea typeface="Montserrat"/>
                <a:cs typeface="Montserrat"/>
                <a:sym typeface="Montserrat"/>
              </a:rPr>
              <a:t>Revisit your plan annually or every 2 years to adjust as needed and to show progress </a:t>
            </a:r>
            <a:endParaRPr sz="1800" dirty="0">
              <a:latin typeface="Montserrat"/>
              <a:ea typeface="Montserrat"/>
              <a:cs typeface="Montserrat"/>
              <a:sym typeface="Montserrat"/>
            </a:endParaRPr>
          </a:p>
        </p:txBody>
      </p:sp>
      <p:sp>
        <p:nvSpPr>
          <p:cNvPr id="176" name="Google Shape;176;p26"/>
          <p:cNvSpPr txBox="1">
            <a:spLocks noGrp="1"/>
          </p:cNvSpPr>
          <p:nvPr>
            <p:ph type="title"/>
          </p:nvPr>
        </p:nvSpPr>
        <p:spPr>
          <a:xfrm>
            <a:off x="311725" y="667900"/>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Strategic Risk Management Plan </a:t>
            </a:r>
            <a:endParaRPr sz="3600" b="1"/>
          </a:p>
        </p:txBody>
      </p:sp>
      <p:sp>
        <p:nvSpPr>
          <p:cNvPr id="177" name="Google Shape;177;p2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11</a:t>
            </a:fld>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7"/>
          <p:cNvSpPr txBox="1">
            <a:spLocks noGrp="1"/>
          </p:cNvSpPr>
          <p:nvPr>
            <p:ph type="body" idx="1"/>
          </p:nvPr>
        </p:nvSpPr>
        <p:spPr>
          <a:xfrm>
            <a:off x="182880" y="927325"/>
            <a:ext cx="8798995" cy="5512664"/>
          </a:xfrm>
          <a:prstGeom prst="rect">
            <a:avLst/>
          </a:prstGeom>
          <a:noFill/>
          <a:ln>
            <a:noFill/>
          </a:ln>
        </p:spPr>
        <p:txBody>
          <a:bodyPr spcFirstLastPara="1" wrap="square" lIns="54850" tIns="91425" rIns="91425" bIns="45700" anchor="t" anchorCtr="0">
            <a:noAutofit/>
          </a:bodyPr>
          <a:lstStyle/>
          <a:p>
            <a:pPr marL="457200" lvl="0" indent="-317500" algn="l" rtl="0">
              <a:lnSpc>
                <a:spcPct val="115000"/>
              </a:lnSpc>
              <a:spcBef>
                <a:spcPts val="1200"/>
              </a:spcBef>
              <a:spcAft>
                <a:spcPts val="0"/>
              </a:spcAft>
              <a:buClr>
                <a:schemeClr val="accent1"/>
              </a:buClr>
              <a:buSzPts val="1400"/>
              <a:buFont typeface="Wingdings" pitchFamily="2" charset="2"/>
              <a:buChar char="q"/>
            </a:pPr>
            <a:r>
              <a:rPr lang="en-US" sz="1400" b="1" i="1" dirty="0">
                <a:solidFill>
                  <a:schemeClr val="accent1"/>
                </a:solidFill>
                <a:latin typeface="Montserrat"/>
                <a:ea typeface="Montserrat"/>
                <a:cs typeface="Montserrat"/>
                <a:sym typeface="Montserrat"/>
              </a:rPr>
              <a:t>Higher Education is different: </a:t>
            </a:r>
            <a:r>
              <a:rPr lang="en-US" sz="1400" i="1" dirty="0">
                <a:latin typeface="Montserrat"/>
                <a:ea typeface="Montserrat"/>
                <a:cs typeface="Montserrat"/>
                <a:sym typeface="Montserrat"/>
              </a:rPr>
              <a:t> </a:t>
            </a:r>
            <a:r>
              <a:rPr lang="en-US" sz="1400" dirty="0">
                <a:latin typeface="Montserrat"/>
                <a:ea typeface="Montserrat"/>
                <a:cs typeface="Montserrat"/>
                <a:sym typeface="Montserrat"/>
              </a:rPr>
              <a:t>Campus safety and violence prevention demands must be balanced with the overall philosophy of institutions of higher education. Campuses are quite different from airports or federal buildings. Their openness makes them, inevitably, soft targets but for all the right reasons: a desire to remain open to a wide variety of individuals, ideas, and even disagreements. Any safety and security apparatus must focus on </a:t>
            </a:r>
            <a:r>
              <a:rPr lang="en-US" sz="1400" dirty="0" smtClean="0">
                <a:latin typeface="Montserrat"/>
                <a:ea typeface="Montserrat"/>
                <a:cs typeface="Montserrat"/>
                <a:sym typeface="Montserrat"/>
              </a:rPr>
              <a:t>minimizing </a:t>
            </a:r>
            <a:r>
              <a:rPr lang="en-US" sz="1400" dirty="0">
                <a:latin typeface="Montserrat"/>
                <a:ea typeface="Montserrat"/>
                <a:cs typeface="Montserrat"/>
                <a:sym typeface="Montserrat"/>
              </a:rPr>
              <a:t>risks and maximizing defenses to protect the community, but must also maintain the special status these institutions have in our society.  </a:t>
            </a:r>
            <a:endParaRPr sz="1400" dirty="0">
              <a:latin typeface="Montserrat"/>
              <a:ea typeface="Montserrat"/>
              <a:cs typeface="Montserrat"/>
              <a:sym typeface="Montserrat"/>
            </a:endParaRPr>
          </a:p>
          <a:p>
            <a:pPr marL="457200" lvl="0" indent="-317500" algn="l" rtl="0">
              <a:lnSpc>
                <a:spcPct val="115000"/>
              </a:lnSpc>
              <a:spcBef>
                <a:spcPts val="0"/>
              </a:spcBef>
              <a:spcAft>
                <a:spcPts val="0"/>
              </a:spcAft>
              <a:buClr>
                <a:schemeClr val="accent1"/>
              </a:buClr>
              <a:buSzPts val="1400"/>
              <a:buFont typeface="Wingdings" pitchFamily="2" charset="2"/>
              <a:buChar char="q"/>
            </a:pPr>
            <a:r>
              <a:rPr lang="en-US" sz="1400" b="1" i="1" dirty="0">
                <a:solidFill>
                  <a:schemeClr val="accent1"/>
                </a:solidFill>
                <a:latin typeface="Montserrat"/>
                <a:ea typeface="Montserrat"/>
                <a:cs typeface="Montserrat"/>
                <a:sym typeface="Montserrat"/>
              </a:rPr>
              <a:t>Governance is key:</a:t>
            </a:r>
            <a:r>
              <a:rPr lang="en-US" sz="1400" dirty="0">
                <a:latin typeface="Montserrat"/>
                <a:ea typeface="Montserrat"/>
                <a:cs typeface="Montserrat"/>
                <a:sym typeface="Montserrat"/>
              </a:rPr>
              <a:t>  The necessity of providing safe and secure environments goes well beyond tactical or procedural requirements. A number of the report’s recommendations focus instead on providing guidance on the best governance structures at the system, segmental, and institutional level that can provide coordinated approaches to protect the wellness of our communities.</a:t>
            </a:r>
            <a:endParaRPr sz="1400" dirty="0">
              <a:latin typeface="Montserrat"/>
              <a:ea typeface="Montserrat"/>
              <a:cs typeface="Montserrat"/>
              <a:sym typeface="Montserrat"/>
            </a:endParaRPr>
          </a:p>
          <a:p>
            <a:pPr marL="457200" lvl="0" indent="-317500" algn="l" rtl="0">
              <a:lnSpc>
                <a:spcPct val="115000"/>
              </a:lnSpc>
              <a:spcBef>
                <a:spcPts val="0"/>
              </a:spcBef>
              <a:spcAft>
                <a:spcPts val="0"/>
              </a:spcAft>
              <a:buClr>
                <a:schemeClr val="accent1"/>
              </a:buClr>
              <a:buSzPts val="1400"/>
              <a:buFont typeface="Wingdings" pitchFamily="2" charset="2"/>
              <a:buChar char="q"/>
            </a:pPr>
            <a:r>
              <a:rPr lang="en-US" sz="1400" b="1" i="1" dirty="0">
                <a:solidFill>
                  <a:schemeClr val="accent1"/>
                </a:solidFill>
                <a:latin typeface="Montserrat"/>
                <a:ea typeface="Montserrat"/>
                <a:cs typeface="Montserrat"/>
                <a:sym typeface="Montserrat"/>
              </a:rPr>
              <a:t>Ownership must be shared:</a:t>
            </a:r>
            <a:r>
              <a:rPr lang="en-US" sz="1400" dirty="0">
                <a:solidFill>
                  <a:schemeClr val="accent1"/>
                </a:solidFill>
                <a:latin typeface="Montserrat"/>
                <a:ea typeface="Montserrat"/>
                <a:cs typeface="Montserrat"/>
                <a:sym typeface="Montserrat"/>
              </a:rPr>
              <a:t> </a:t>
            </a:r>
            <a:r>
              <a:rPr lang="en-US" sz="1400" dirty="0">
                <a:latin typeface="Montserrat"/>
                <a:ea typeface="Montserrat"/>
                <a:cs typeface="Montserrat"/>
                <a:sym typeface="Montserrat"/>
              </a:rPr>
              <a:t> The “silos” that exist between those charged with campus safety and violence prevention – either traditional law enforcement or staff involved with sexual violence complaints – and the leadership structures of each institution continue to persist. Safety and security, to be effective, must be “owned” by the entire community. </a:t>
            </a:r>
            <a:endParaRPr sz="1400" dirty="0">
              <a:latin typeface="Montserrat"/>
              <a:ea typeface="Montserrat"/>
              <a:cs typeface="Montserrat"/>
              <a:sym typeface="Montserrat"/>
            </a:endParaRPr>
          </a:p>
          <a:p>
            <a:pPr marL="457200" lvl="0" indent="-317500" algn="l" rtl="0">
              <a:lnSpc>
                <a:spcPct val="115000"/>
              </a:lnSpc>
              <a:spcBef>
                <a:spcPts val="0"/>
              </a:spcBef>
              <a:spcAft>
                <a:spcPts val="0"/>
              </a:spcAft>
              <a:buClr>
                <a:schemeClr val="accent1"/>
              </a:buClr>
              <a:buSzPts val="1400"/>
              <a:buFont typeface="Wingdings" pitchFamily="2" charset="2"/>
              <a:buChar char="q"/>
            </a:pPr>
            <a:r>
              <a:rPr lang="en-US" sz="1400" b="1" i="1" dirty="0">
                <a:solidFill>
                  <a:schemeClr val="accent1"/>
                </a:solidFill>
                <a:latin typeface="Montserrat"/>
                <a:ea typeface="Montserrat"/>
                <a:cs typeface="Montserrat"/>
                <a:sym typeface="Montserrat"/>
              </a:rPr>
              <a:t>Engagement and support from the institution’s </a:t>
            </a:r>
            <a:r>
              <a:rPr lang="en-US" sz="1400" b="1" i="1" dirty="0" smtClean="0">
                <a:solidFill>
                  <a:schemeClr val="accent1"/>
                </a:solidFill>
                <a:latin typeface="Montserrat"/>
                <a:ea typeface="Montserrat"/>
                <a:cs typeface="Montserrat"/>
                <a:sym typeface="Montserrat"/>
              </a:rPr>
              <a:t>leadership:</a:t>
            </a:r>
            <a:r>
              <a:rPr lang="en-US" sz="1400" dirty="0" smtClean="0">
                <a:latin typeface="Montserrat"/>
                <a:ea typeface="Montserrat"/>
                <a:cs typeface="Montserrat"/>
                <a:sym typeface="Montserrat"/>
              </a:rPr>
              <a:t>  Some </a:t>
            </a:r>
            <a:r>
              <a:rPr lang="en-US" sz="1400" dirty="0">
                <a:latin typeface="Montserrat"/>
                <a:ea typeface="Montserrat"/>
                <a:cs typeface="Montserrat"/>
                <a:sym typeface="Montserrat"/>
              </a:rPr>
              <a:t>of the most successful initiatives and programs at the institutions visited were incorporated into the school’s overall strategic plan for campus safety and violence prevention. Being elevated to this level was a direct result of an Administration and/or Board of Trustees that fully support and/or have an active role in guiding these efforts. Too often it is sidelined from the core planning; it must be elevated and recognized as a shared responsibility. </a:t>
            </a:r>
            <a:endParaRPr sz="1400" dirty="0">
              <a:latin typeface="Montserrat"/>
              <a:ea typeface="Montserrat"/>
              <a:cs typeface="Montserrat"/>
              <a:sym typeface="Montserrat"/>
            </a:endParaRPr>
          </a:p>
        </p:txBody>
      </p:sp>
      <p:sp>
        <p:nvSpPr>
          <p:cNvPr id="184" name="Google Shape;184;p27"/>
          <p:cNvSpPr txBox="1">
            <a:spLocks noGrp="1"/>
          </p:cNvSpPr>
          <p:nvPr>
            <p:ph type="title"/>
          </p:nvPr>
        </p:nvSpPr>
        <p:spPr>
          <a:xfrm>
            <a:off x="368100" y="220875"/>
            <a:ext cx="8407800" cy="8382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400" b="1"/>
              <a:t>Addressing Risk at Institutions in MA</a:t>
            </a:r>
            <a:endParaRPr sz="3400" b="1"/>
          </a:p>
        </p:txBody>
      </p:sp>
      <p:sp>
        <p:nvSpPr>
          <p:cNvPr id="185" name="Google Shape;185;p27"/>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sz="1000"/>
              <a:pPr marL="0" lvl="0" indent="0" algn="r" rtl="0">
                <a:spcBef>
                  <a:spcPts val="0"/>
                </a:spcBef>
                <a:spcAft>
                  <a:spcPts val="0"/>
                </a:spcAft>
                <a:buClr>
                  <a:srgbClr val="000000"/>
                </a:buClr>
                <a:buSzPts val="1100"/>
                <a:buFont typeface="Arial"/>
                <a:buNone/>
              </a:pPr>
              <a:t>12</a:t>
            </a:fld>
            <a:endParaRPr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3">
                                            <p:txEl>
                                              <p:pRg st="0" end="0"/>
                                            </p:txEl>
                                          </p:spTgt>
                                        </p:tgtEl>
                                        <p:attrNameLst>
                                          <p:attrName>style.visibility</p:attrName>
                                        </p:attrNameLst>
                                      </p:cBhvr>
                                      <p:to>
                                        <p:strVal val="visible"/>
                                      </p:to>
                                    </p:set>
                                    <p:animEffect transition="in" filter="fade">
                                      <p:cBhvr>
                                        <p:cTn id="7" dur="2000"/>
                                        <p:tgtEl>
                                          <p:spTgt spid="1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3">
                                            <p:txEl>
                                              <p:pRg st="1" end="1"/>
                                            </p:txEl>
                                          </p:spTgt>
                                        </p:tgtEl>
                                        <p:attrNameLst>
                                          <p:attrName>style.visibility</p:attrName>
                                        </p:attrNameLst>
                                      </p:cBhvr>
                                      <p:to>
                                        <p:strVal val="visible"/>
                                      </p:to>
                                    </p:set>
                                    <p:animEffect transition="in" filter="fade">
                                      <p:cBhvr>
                                        <p:cTn id="12" dur="2000"/>
                                        <p:tgtEl>
                                          <p:spTgt spid="1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3">
                                            <p:txEl>
                                              <p:pRg st="2" end="2"/>
                                            </p:txEl>
                                          </p:spTgt>
                                        </p:tgtEl>
                                        <p:attrNameLst>
                                          <p:attrName>style.visibility</p:attrName>
                                        </p:attrNameLst>
                                      </p:cBhvr>
                                      <p:to>
                                        <p:strVal val="visible"/>
                                      </p:to>
                                    </p:set>
                                    <p:animEffect transition="in" filter="fade">
                                      <p:cBhvr>
                                        <p:cTn id="17" dur="2000"/>
                                        <p:tgtEl>
                                          <p:spTgt spid="1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3">
                                            <p:txEl>
                                              <p:pRg st="3" end="3"/>
                                            </p:txEl>
                                          </p:spTgt>
                                        </p:tgtEl>
                                        <p:attrNameLst>
                                          <p:attrName>style.visibility</p:attrName>
                                        </p:attrNameLst>
                                      </p:cBhvr>
                                      <p:to>
                                        <p:strVal val="visible"/>
                                      </p:to>
                                    </p:set>
                                    <p:animEffect transition="in" filter="fade">
                                      <p:cBhvr>
                                        <p:cTn id="22" dur="2000"/>
                                        <p:tgtEl>
                                          <p:spTgt spid="1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8"/>
          <p:cNvSpPr txBox="1">
            <a:spLocks noGrp="1"/>
          </p:cNvSpPr>
          <p:nvPr>
            <p:ph type="body" idx="4294967295"/>
          </p:nvPr>
        </p:nvSpPr>
        <p:spPr>
          <a:xfrm>
            <a:off x="152150" y="1692000"/>
            <a:ext cx="8754600" cy="4818900"/>
          </a:xfrm>
          <a:prstGeom prst="rect">
            <a:avLst/>
          </a:prstGeom>
          <a:noFill/>
          <a:ln>
            <a:noFill/>
          </a:ln>
        </p:spPr>
        <p:txBody>
          <a:bodyPr spcFirstLastPara="1" wrap="square" lIns="54850" tIns="91425" rIns="91425" bIns="45700" anchor="t" anchorCtr="0">
            <a:noAutofit/>
          </a:bodyPr>
          <a:lstStyle/>
          <a:p>
            <a:pPr marL="0" lvl="0" indent="0" algn="l" rtl="0">
              <a:lnSpc>
                <a:spcPct val="115000"/>
              </a:lnSpc>
              <a:spcBef>
                <a:spcPts val="0"/>
              </a:spcBef>
              <a:spcAft>
                <a:spcPts val="0"/>
              </a:spcAft>
              <a:buNone/>
            </a:pPr>
            <a:r>
              <a:rPr lang="en-US" sz="1800" b="1" smtClean="0">
                <a:solidFill>
                  <a:schemeClr val="accent1"/>
                </a:solidFill>
                <a:latin typeface="Merriweather"/>
                <a:ea typeface="Merriweather"/>
                <a:cs typeface="Merriweather"/>
                <a:sym typeface="Merriweather"/>
              </a:rPr>
              <a:t>Sample of AGB/UE </a:t>
            </a:r>
            <a:r>
              <a:rPr lang="en-US" sz="1800" b="1" dirty="0">
                <a:solidFill>
                  <a:schemeClr val="accent1"/>
                </a:solidFill>
                <a:latin typeface="Merriweather"/>
                <a:ea typeface="Merriweather"/>
                <a:cs typeface="Merriweather"/>
                <a:sym typeface="Merriweather"/>
              </a:rPr>
              <a:t>Survey </a:t>
            </a:r>
            <a:r>
              <a:rPr lang="en-US" sz="1800" b="1" dirty="0" smtClean="0">
                <a:solidFill>
                  <a:schemeClr val="accent1"/>
                </a:solidFill>
                <a:latin typeface="Merriweather"/>
                <a:ea typeface="Merriweather"/>
                <a:cs typeface="Merriweather"/>
                <a:sym typeface="Merriweather"/>
              </a:rPr>
              <a:t>Results:</a:t>
            </a:r>
            <a:endParaRPr sz="1800" b="1" dirty="0">
              <a:solidFill>
                <a:schemeClr val="accent1"/>
              </a:solidFill>
              <a:latin typeface="Merriweather"/>
              <a:ea typeface="Merriweather"/>
              <a:cs typeface="Merriweather"/>
              <a:sym typeface="Merriweather"/>
            </a:endParaRPr>
          </a:p>
          <a:p>
            <a:pPr marL="0" lvl="0" indent="0" algn="l" rtl="0">
              <a:lnSpc>
                <a:spcPct val="115000"/>
              </a:lnSpc>
              <a:spcBef>
                <a:spcPts val="1600"/>
              </a:spcBef>
              <a:spcAft>
                <a:spcPts val="0"/>
              </a:spcAft>
              <a:buNone/>
            </a:pPr>
            <a:r>
              <a:rPr lang="en-US" sz="1800" dirty="0">
                <a:latin typeface="Montserrat"/>
                <a:ea typeface="Montserrat"/>
                <a:cs typeface="Montserrat"/>
                <a:sym typeface="Montserrat"/>
              </a:rPr>
              <a:t>In 2013, </a:t>
            </a:r>
            <a:r>
              <a:rPr lang="en-US" sz="1800" dirty="0">
                <a:solidFill>
                  <a:schemeClr val="accent1"/>
                </a:solidFill>
                <a:latin typeface="Montserrat"/>
                <a:ea typeface="Montserrat"/>
                <a:cs typeface="Montserrat"/>
                <a:sym typeface="Montserrat"/>
              </a:rPr>
              <a:t>45% of respondents “strongly agreed”</a:t>
            </a:r>
            <a:r>
              <a:rPr lang="en-US" sz="1800" dirty="0">
                <a:latin typeface="Montserrat"/>
                <a:ea typeface="Montserrat"/>
                <a:cs typeface="Montserrat"/>
                <a:sym typeface="Montserrat"/>
              </a:rPr>
              <a:t> that ERM is a priority at their institution compared to 2008 (41% “mostly agreed”)</a:t>
            </a:r>
            <a:endParaRPr sz="1800" dirty="0">
              <a:latin typeface="Montserrat"/>
              <a:ea typeface="Montserrat"/>
              <a:cs typeface="Montserrat"/>
              <a:sym typeface="Montserrat"/>
            </a:endParaRPr>
          </a:p>
          <a:p>
            <a:pPr marL="914400" lvl="1" indent="-342900" algn="l" rtl="0">
              <a:lnSpc>
                <a:spcPct val="115000"/>
              </a:lnSpc>
              <a:spcBef>
                <a:spcPts val="1600"/>
              </a:spcBef>
              <a:spcAft>
                <a:spcPts val="0"/>
              </a:spcAft>
              <a:buClr>
                <a:schemeClr val="accent1"/>
              </a:buClr>
              <a:buSzPts val="1800"/>
              <a:buFont typeface="Montserrat"/>
              <a:buChar char="○"/>
            </a:pPr>
            <a:r>
              <a:rPr lang="en-US" sz="1800" dirty="0">
                <a:latin typeface="Montserrat"/>
                <a:ea typeface="Montserrat"/>
                <a:cs typeface="Montserrat"/>
                <a:sym typeface="Montserrat"/>
              </a:rPr>
              <a:t>But, in many cases, institutions are not following any formal risk assessment processes - </a:t>
            </a:r>
            <a:r>
              <a:rPr lang="en-US" sz="1800" dirty="0">
                <a:solidFill>
                  <a:schemeClr val="accent1"/>
                </a:solidFill>
                <a:latin typeface="Montserrat"/>
                <a:ea typeface="Montserrat"/>
                <a:cs typeface="Montserrat"/>
                <a:sym typeface="Montserrat"/>
              </a:rPr>
              <a:t>39% of respondents say their institution has conducted an ERM</a:t>
            </a:r>
            <a:r>
              <a:rPr lang="en-US" sz="1800" dirty="0">
                <a:latin typeface="Montserrat"/>
                <a:ea typeface="Montserrat"/>
                <a:cs typeface="Montserrat"/>
                <a:sym typeface="Montserrat"/>
              </a:rPr>
              <a:t> process in the last 2 years (61% have not)</a:t>
            </a:r>
            <a:endParaRPr sz="1800" dirty="0">
              <a:latin typeface="Montserrat"/>
              <a:ea typeface="Montserrat"/>
              <a:cs typeface="Montserrat"/>
              <a:sym typeface="Montserrat"/>
            </a:endParaRPr>
          </a:p>
          <a:p>
            <a:pPr marL="0" lvl="0" indent="0" algn="l" rtl="0">
              <a:lnSpc>
                <a:spcPct val="115000"/>
              </a:lnSpc>
              <a:spcBef>
                <a:spcPts val="1600"/>
              </a:spcBef>
              <a:spcAft>
                <a:spcPts val="0"/>
              </a:spcAft>
              <a:buNone/>
            </a:pPr>
            <a:r>
              <a:rPr lang="en-US" sz="1800" dirty="0">
                <a:latin typeface="Montserrat"/>
                <a:ea typeface="Montserrat"/>
                <a:cs typeface="Montserrat"/>
                <a:sym typeface="Montserrat"/>
              </a:rPr>
              <a:t>62% of respondents in 2013 report that the </a:t>
            </a:r>
            <a:r>
              <a:rPr lang="en-US" sz="1800" dirty="0">
                <a:solidFill>
                  <a:schemeClr val="accent1"/>
                </a:solidFill>
                <a:latin typeface="Montserrat"/>
                <a:ea typeface="Montserrat"/>
                <a:cs typeface="Montserrat"/>
                <a:sym typeface="Montserrat"/>
              </a:rPr>
              <a:t>full board is engaged in risk discussions</a:t>
            </a:r>
            <a:r>
              <a:rPr lang="en-US" sz="1800" dirty="0">
                <a:latin typeface="Montserrat"/>
                <a:ea typeface="Montserrat"/>
                <a:cs typeface="Montserrat"/>
                <a:sym typeface="Montserrat"/>
              </a:rPr>
              <a:t> (up from 47% in 2008) and discussions are occurring across a greater number of board committees</a:t>
            </a:r>
            <a:endParaRPr sz="1800" dirty="0">
              <a:latin typeface="Montserrat"/>
              <a:ea typeface="Montserrat"/>
              <a:cs typeface="Montserrat"/>
              <a:sym typeface="Montserrat"/>
            </a:endParaRPr>
          </a:p>
          <a:p>
            <a:pPr marL="914400" lvl="1" indent="-342900" algn="l" rtl="0">
              <a:lnSpc>
                <a:spcPct val="115000"/>
              </a:lnSpc>
              <a:spcBef>
                <a:spcPts val="1600"/>
              </a:spcBef>
              <a:spcAft>
                <a:spcPts val="0"/>
              </a:spcAft>
              <a:buClr>
                <a:schemeClr val="accent1"/>
              </a:buClr>
              <a:buSzPts val="1800"/>
              <a:buFont typeface="Montserrat"/>
              <a:buChar char="○"/>
            </a:pPr>
            <a:r>
              <a:rPr lang="en-US" sz="1800" dirty="0">
                <a:latin typeface="Montserrat"/>
                <a:ea typeface="Montserrat"/>
                <a:cs typeface="Montserrat"/>
                <a:sym typeface="Montserrat"/>
              </a:rPr>
              <a:t>However, 60% of respondents reported that the risk information boards receive—particularly about financial risks—is adequate, </a:t>
            </a:r>
            <a:r>
              <a:rPr lang="en-US" sz="1800" dirty="0">
                <a:solidFill>
                  <a:schemeClr val="accent1"/>
                </a:solidFill>
                <a:latin typeface="Montserrat"/>
                <a:ea typeface="Montserrat"/>
                <a:cs typeface="Montserrat"/>
                <a:sym typeface="Montserrat"/>
              </a:rPr>
              <a:t>only 39% strongly agreed that enough risk information is shared</a:t>
            </a:r>
            <a:r>
              <a:rPr lang="en-US" sz="1800" dirty="0">
                <a:latin typeface="Montserrat"/>
                <a:ea typeface="Montserrat"/>
                <a:cs typeface="Montserrat"/>
                <a:sym typeface="Montserrat"/>
              </a:rPr>
              <a:t> to fulfill their legal and fiduciary duties</a:t>
            </a:r>
            <a:endParaRPr sz="1800" dirty="0">
              <a:latin typeface="Montserrat"/>
              <a:ea typeface="Montserrat"/>
              <a:cs typeface="Montserrat"/>
              <a:sym typeface="Montserrat"/>
            </a:endParaRPr>
          </a:p>
        </p:txBody>
      </p:sp>
      <p:sp>
        <p:nvSpPr>
          <p:cNvPr id="192" name="Google Shape;192;p28"/>
          <p:cNvSpPr txBox="1">
            <a:spLocks noGrp="1"/>
          </p:cNvSpPr>
          <p:nvPr>
            <p:ph type="title"/>
          </p:nvPr>
        </p:nvSpPr>
        <p:spPr>
          <a:xfrm>
            <a:off x="311700" y="276350"/>
            <a:ext cx="8520600" cy="11592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Current State of Enterprise </a:t>
            </a:r>
            <a:endParaRPr sz="3600" b="1"/>
          </a:p>
          <a:p>
            <a:pPr marL="0" lvl="0" indent="0" algn="ctr" rtl="0">
              <a:lnSpc>
                <a:spcPct val="100000"/>
              </a:lnSpc>
              <a:spcBef>
                <a:spcPts val="0"/>
              </a:spcBef>
              <a:spcAft>
                <a:spcPts val="0"/>
              </a:spcAft>
              <a:buSzPts val="1400"/>
              <a:buNone/>
            </a:pPr>
            <a:r>
              <a:rPr lang="en-US" sz="3600" b="1"/>
              <a:t>Risk Management</a:t>
            </a:r>
            <a:endParaRPr sz="2400"/>
          </a:p>
        </p:txBody>
      </p:sp>
      <p:sp>
        <p:nvSpPr>
          <p:cNvPr id="193" name="Google Shape;193;p28"/>
          <p:cNvSpPr txBox="1"/>
          <p:nvPr/>
        </p:nvSpPr>
        <p:spPr>
          <a:xfrm>
            <a:off x="123900" y="6423975"/>
            <a:ext cx="8175000" cy="391500"/>
          </a:xfrm>
          <a:prstGeom prst="rect">
            <a:avLst/>
          </a:prstGeom>
          <a:noFill/>
          <a:ln>
            <a:noFill/>
          </a:ln>
        </p:spPr>
        <p:txBody>
          <a:bodyPr spcFirstLastPara="1" wrap="square" lIns="91425" tIns="91425" rIns="91425" bIns="91425" anchor="t" anchorCtr="0">
            <a:noAutofit/>
          </a:bodyPr>
          <a:lstStyle/>
          <a:p>
            <a:pPr marL="0" lvl="0" indent="0" algn="l" rtl="0">
              <a:spcBef>
                <a:spcPts val="1200"/>
              </a:spcBef>
              <a:spcAft>
                <a:spcPts val="0"/>
              </a:spcAft>
              <a:buClr>
                <a:srgbClr val="000000"/>
              </a:buClr>
              <a:buSzPts val="1920"/>
              <a:buFont typeface="Arial"/>
              <a:buNone/>
            </a:pPr>
            <a:r>
              <a:rPr lang="en-US" sz="800">
                <a:solidFill>
                  <a:schemeClr val="dk2"/>
                </a:solidFill>
                <a:latin typeface="Corbel"/>
                <a:ea typeface="Corbel"/>
                <a:cs typeface="Corbel"/>
                <a:sym typeface="Corbel"/>
              </a:rPr>
              <a:t>*A Wake-up Call: Enterprise Risk Management at Colleges and Universities Today. A Survey by the Association of Governing Boards of Universities and Colleges and United Educators</a:t>
            </a:r>
            <a:endParaRPr sz="800">
              <a:solidFill>
                <a:schemeClr val="dk2"/>
              </a:solidFill>
              <a:latin typeface="Corbel"/>
              <a:ea typeface="Corbel"/>
              <a:cs typeface="Corbel"/>
              <a:sym typeface="Corbel"/>
            </a:endParaRPr>
          </a:p>
          <a:p>
            <a:pPr marL="0" lvl="0" indent="0" algn="l" rtl="0">
              <a:spcBef>
                <a:spcPts val="1200"/>
              </a:spcBef>
              <a:spcAft>
                <a:spcPts val="0"/>
              </a:spcAft>
              <a:buClr>
                <a:srgbClr val="000000"/>
              </a:buClr>
              <a:buSzPts val="1920"/>
              <a:buFont typeface="Arial"/>
              <a:buNone/>
            </a:pPr>
            <a:endParaRPr sz="800">
              <a:solidFill>
                <a:schemeClr val="dk1"/>
              </a:solidFill>
              <a:latin typeface="Corbel"/>
              <a:ea typeface="Corbel"/>
              <a:cs typeface="Corbel"/>
              <a:sym typeface="Corbel"/>
            </a:endParaRPr>
          </a:p>
          <a:p>
            <a:pPr marL="0" lvl="0" indent="0" algn="l" rtl="0">
              <a:spcBef>
                <a:spcPts val="0"/>
              </a:spcBef>
              <a:spcAft>
                <a:spcPts val="0"/>
              </a:spcAft>
              <a:buNone/>
            </a:pPr>
            <a:endParaRPr sz="800">
              <a:latin typeface="Roboto"/>
              <a:ea typeface="Roboto"/>
              <a:cs typeface="Roboto"/>
              <a:sym typeface="Roboto"/>
            </a:endParaRPr>
          </a:p>
        </p:txBody>
      </p:sp>
      <p:sp>
        <p:nvSpPr>
          <p:cNvPr id="194" name="Google Shape;194;p2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91">
                                            <p:txEl>
                                              <p:pRg st="1" end="1"/>
                                            </p:txEl>
                                          </p:spTgt>
                                        </p:tgtEl>
                                        <p:attrNameLst>
                                          <p:attrName>style.visibility</p:attrName>
                                        </p:attrNameLst>
                                      </p:cBhvr>
                                      <p:to>
                                        <p:strVal val="visible"/>
                                      </p:to>
                                    </p:set>
                                    <p:anim calcmode="lin" valueType="num">
                                      <p:cBhvr additive="base">
                                        <p:cTn id="7" dur="2000" fill="hold"/>
                                        <p:tgtEl>
                                          <p:spTgt spid="191">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1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91">
                                            <p:txEl>
                                              <p:pRg st="2" end="2"/>
                                            </p:txEl>
                                          </p:spTgt>
                                        </p:tgtEl>
                                        <p:attrNameLst>
                                          <p:attrName>style.visibility</p:attrName>
                                        </p:attrNameLst>
                                      </p:cBhvr>
                                      <p:to>
                                        <p:strVal val="visible"/>
                                      </p:to>
                                    </p:set>
                                    <p:anim calcmode="lin" valueType="num">
                                      <p:cBhvr additive="base">
                                        <p:cTn id="13" dur="2000" fill="hold"/>
                                        <p:tgtEl>
                                          <p:spTgt spid="191">
                                            <p:txEl>
                                              <p:pRg st="2" end="2"/>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1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91">
                                            <p:txEl>
                                              <p:pRg st="3" end="3"/>
                                            </p:txEl>
                                          </p:spTgt>
                                        </p:tgtEl>
                                        <p:attrNameLst>
                                          <p:attrName>style.visibility</p:attrName>
                                        </p:attrNameLst>
                                      </p:cBhvr>
                                      <p:to>
                                        <p:strVal val="visible"/>
                                      </p:to>
                                    </p:set>
                                    <p:anim calcmode="lin" valueType="num">
                                      <p:cBhvr additive="base">
                                        <p:cTn id="19" dur="2000" fill="hold"/>
                                        <p:tgtEl>
                                          <p:spTgt spid="191">
                                            <p:txEl>
                                              <p:pRg st="3" end="3"/>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1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91">
                                            <p:txEl>
                                              <p:pRg st="4" end="4"/>
                                            </p:txEl>
                                          </p:spTgt>
                                        </p:tgtEl>
                                        <p:attrNameLst>
                                          <p:attrName>style.visibility</p:attrName>
                                        </p:attrNameLst>
                                      </p:cBhvr>
                                      <p:to>
                                        <p:strVal val="visible"/>
                                      </p:to>
                                    </p:set>
                                    <p:anim calcmode="lin" valueType="num">
                                      <p:cBhvr additive="base">
                                        <p:cTn id="25" dur="2000" fill="hold"/>
                                        <p:tgtEl>
                                          <p:spTgt spid="191">
                                            <p:txEl>
                                              <p:pRg st="4" end="4"/>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1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9"/>
          <p:cNvSpPr txBox="1">
            <a:spLocks noGrp="1"/>
          </p:cNvSpPr>
          <p:nvPr>
            <p:ph type="body" idx="1"/>
          </p:nvPr>
        </p:nvSpPr>
        <p:spPr>
          <a:xfrm>
            <a:off x="457200" y="1200275"/>
            <a:ext cx="8229600" cy="2416200"/>
          </a:xfrm>
          <a:prstGeom prst="rect">
            <a:avLst/>
          </a:prstGeom>
          <a:noFill/>
          <a:ln>
            <a:noFill/>
          </a:ln>
        </p:spPr>
        <p:txBody>
          <a:bodyPr spcFirstLastPara="1" wrap="square" lIns="54850" tIns="91425" rIns="91425" bIns="45700" anchor="t" anchorCtr="0">
            <a:noAutofit/>
          </a:bodyPr>
          <a:lstStyle/>
          <a:p>
            <a:pPr marL="0" lvl="0" indent="0" algn="l" rtl="0">
              <a:spcBef>
                <a:spcPts val="1200"/>
              </a:spcBef>
              <a:spcAft>
                <a:spcPts val="0"/>
              </a:spcAft>
              <a:buClr>
                <a:schemeClr val="dk1"/>
              </a:buClr>
              <a:buSzPts val="1100"/>
              <a:buFont typeface="Arial"/>
              <a:buNone/>
            </a:pPr>
            <a:r>
              <a:rPr lang="en-US" sz="1800" dirty="0">
                <a:solidFill>
                  <a:schemeClr val="accent1"/>
                </a:solidFill>
                <a:latin typeface="Merriweather"/>
                <a:ea typeface="Merriweather"/>
                <a:cs typeface="Merriweather"/>
                <a:sym typeface="Merriweather"/>
              </a:rPr>
              <a:t>Finding: Strategic Planning Process at the Institution Level</a:t>
            </a:r>
            <a:endParaRPr sz="1800" dirty="0">
              <a:solidFill>
                <a:schemeClr val="accent1"/>
              </a:solidFill>
              <a:latin typeface="Merriweather"/>
              <a:ea typeface="Merriweather"/>
              <a:cs typeface="Merriweather"/>
              <a:sym typeface="Merriweather"/>
            </a:endParaRPr>
          </a:p>
          <a:p>
            <a:pPr marL="457200" lvl="0" indent="-330200" algn="l" rtl="0">
              <a:spcBef>
                <a:spcPts val="1200"/>
              </a:spcBef>
              <a:spcAft>
                <a:spcPts val="0"/>
              </a:spcAft>
              <a:buSzPts val="1600"/>
              <a:buFont typeface="Montserrat"/>
              <a:buChar char="➔"/>
            </a:pPr>
            <a:r>
              <a:rPr lang="en-US" sz="1600" dirty="0">
                <a:latin typeface="Montserrat"/>
                <a:ea typeface="Montserrat"/>
                <a:cs typeface="Montserrat"/>
                <a:sym typeface="Montserrat"/>
              </a:rPr>
              <a:t>Campus safety and violence prevention should be incorporated into each institution’s strategic planning process. </a:t>
            </a:r>
            <a:endParaRPr sz="1600" dirty="0">
              <a:latin typeface="Montserrat"/>
              <a:ea typeface="Montserrat"/>
              <a:cs typeface="Montserrat"/>
              <a:sym typeface="Montserrat"/>
            </a:endParaRPr>
          </a:p>
          <a:p>
            <a:pPr marL="0" lvl="0" indent="0" algn="l" rtl="0">
              <a:spcBef>
                <a:spcPts val="1200"/>
              </a:spcBef>
              <a:spcAft>
                <a:spcPts val="0"/>
              </a:spcAft>
              <a:buNone/>
            </a:pPr>
            <a:r>
              <a:rPr lang="en-US" sz="1600" dirty="0">
                <a:latin typeface="Montserrat"/>
                <a:ea typeface="Montserrat"/>
                <a:cs typeface="Montserrat"/>
                <a:sym typeface="Montserrat"/>
              </a:rPr>
              <a:t>Engagement at the institution level should include buy-in and commitment from the Board of Trustees as well as Senior Leadership. Too often it is sidelined from the core planning; it must be elevated and recognized as a shared responsibility.</a:t>
            </a:r>
            <a:endParaRPr sz="1600" dirty="0">
              <a:latin typeface="Montserrat"/>
              <a:ea typeface="Montserrat"/>
              <a:cs typeface="Montserrat"/>
              <a:sym typeface="Montserrat"/>
            </a:endParaRPr>
          </a:p>
          <a:p>
            <a:pPr marL="0" lvl="0" indent="0" algn="l" rtl="0">
              <a:spcBef>
                <a:spcPts val="1200"/>
              </a:spcBef>
              <a:spcAft>
                <a:spcPts val="0"/>
              </a:spcAft>
              <a:buClr>
                <a:schemeClr val="dk1"/>
              </a:buClr>
              <a:buSzPts val="1920"/>
              <a:buFont typeface="Arial"/>
              <a:buNone/>
            </a:pPr>
            <a:endParaRPr dirty="0"/>
          </a:p>
        </p:txBody>
      </p:sp>
      <p:sp>
        <p:nvSpPr>
          <p:cNvPr id="201" name="Google Shape;201;p29"/>
          <p:cNvSpPr txBox="1">
            <a:spLocks noGrp="1"/>
          </p:cNvSpPr>
          <p:nvPr>
            <p:ph type="title"/>
          </p:nvPr>
        </p:nvSpPr>
        <p:spPr>
          <a:xfrm>
            <a:off x="457200" y="228600"/>
            <a:ext cx="8229600" cy="8382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000" b="1"/>
              <a:t>Trustee Engagement: </a:t>
            </a:r>
            <a:endParaRPr sz="3000" b="1"/>
          </a:p>
          <a:p>
            <a:pPr marL="0" lvl="0" indent="0" algn="ctr" rtl="0">
              <a:lnSpc>
                <a:spcPct val="100000"/>
              </a:lnSpc>
              <a:spcBef>
                <a:spcPts val="0"/>
              </a:spcBef>
              <a:spcAft>
                <a:spcPts val="0"/>
              </a:spcAft>
              <a:buSzPts val="1400"/>
              <a:buNone/>
            </a:pPr>
            <a:r>
              <a:rPr lang="en-US" sz="3000" b="1"/>
              <a:t>2016 Task Force Recommendations</a:t>
            </a:r>
            <a:endParaRPr sz="3000" b="1"/>
          </a:p>
        </p:txBody>
      </p:sp>
      <p:sp>
        <p:nvSpPr>
          <p:cNvPr id="202" name="Google Shape;202;p29"/>
          <p:cNvSpPr txBox="1">
            <a:spLocks noGrp="1"/>
          </p:cNvSpPr>
          <p:nvPr>
            <p:ph type="body" idx="2"/>
          </p:nvPr>
        </p:nvSpPr>
        <p:spPr>
          <a:xfrm>
            <a:off x="457200" y="3616475"/>
            <a:ext cx="8382000" cy="3153600"/>
          </a:xfrm>
          <a:prstGeom prst="rect">
            <a:avLst/>
          </a:prstGeom>
        </p:spPr>
        <p:txBody>
          <a:bodyPr spcFirstLastPara="1" wrap="square" lIns="54850" tIns="91425" rIns="91425" bIns="45700" anchor="t" anchorCtr="0">
            <a:noAutofit/>
          </a:bodyPr>
          <a:lstStyle/>
          <a:p>
            <a:pPr marL="0" lvl="0" indent="0" algn="l" rtl="0">
              <a:spcBef>
                <a:spcPts val="0"/>
              </a:spcBef>
              <a:spcAft>
                <a:spcPts val="0"/>
              </a:spcAft>
              <a:buNone/>
            </a:pPr>
            <a:r>
              <a:rPr lang="en-US" sz="1800" b="0">
                <a:solidFill>
                  <a:schemeClr val="accent1"/>
                </a:solidFill>
                <a:latin typeface="Merriweather"/>
                <a:ea typeface="Merriweather"/>
                <a:cs typeface="Merriweather"/>
                <a:sym typeface="Merriweather"/>
              </a:rPr>
              <a:t>Recommendation: Elevate Board of Trustees Engagement</a:t>
            </a:r>
            <a:endParaRPr sz="1800" b="0">
              <a:solidFill>
                <a:schemeClr val="accent1"/>
              </a:solidFill>
              <a:latin typeface="Merriweather"/>
              <a:ea typeface="Merriweather"/>
              <a:cs typeface="Merriweather"/>
              <a:sym typeface="Merriweather"/>
            </a:endParaRPr>
          </a:p>
          <a:p>
            <a:pPr marL="457200" marR="0" lvl="0" indent="-330200" algn="l" rtl="0">
              <a:lnSpc>
                <a:spcPct val="100000"/>
              </a:lnSpc>
              <a:spcBef>
                <a:spcPts val="1200"/>
              </a:spcBef>
              <a:spcAft>
                <a:spcPts val="0"/>
              </a:spcAft>
              <a:buSzPts val="1600"/>
              <a:buFont typeface="Montserrat"/>
              <a:buChar char="➔"/>
            </a:pPr>
            <a:r>
              <a:rPr lang="en-US" sz="1600" b="0">
                <a:solidFill>
                  <a:schemeClr val="dk2"/>
                </a:solidFill>
                <a:latin typeface="Montserrat"/>
                <a:ea typeface="Montserrat"/>
                <a:cs typeface="Montserrat"/>
                <a:sym typeface="Montserrat"/>
              </a:rPr>
              <a:t>The Board of Trustees for each institution carries a level of responsibility for managing and mitigating risks, as an important part of their overall fiduciary duty. Trustees need to be engaged in some level of oversight through the higher level strategic planning process to help make critical decisions related to initiatives and budget priorities. </a:t>
            </a:r>
            <a:endParaRPr sz="1600" b="0">
              <a:solidFill>
                <a:schemeClr val="dk2"/>
              </a:solidFill>
              <a:latin typeface="Montserrat"/>
              <a:ea typeface="Montserrat"/>
              <a:cs typeface="Montserrat"/>
              <a:sym typeface="Montserrat"/>
            </a:endParaRPr>
          </a:p>
          <a:p>
            <a:pPr marL="0" marR="0" lvl="0" indent="0" algn="l" rtl="0">
              <a:lnSpc>
                <a:spcPct val="100000"/>
              </a:lnSpc>
              <a:spcBef>
                <a:spcPts val="1200"/>
              </a:spcBef>
              <a:spcAft>
                <a:spcPts val="0"/>
              </a:spcAft>
              <a:buNone/>
            </a:pPr>
            <a:r>
              <a:rPr lang="en-US" sz="1600" b="0">
                <a:solidFill>
                  <a:schemeClr val="dk2"/>
                </a:solidFill>
                <a:latin typeface="Montserrat"/>
                <a:ea typeface="Montserrat"/>
                <a:cs typeface="Montserrat"/>
                <a:sym typeface="Montserrat"/>
              </a:rPr>
              <a:t>To this end, Trustees are encouraged to form campus safety and violence prevention committees, and receive regular updates on applicable issues, to enhance accountability for the quality of campus life at all levels of the institution.</a:t>
            </a:r>
            <a:endParaRPr sz="1600" b="0">
              <a:solidFill>
                <a:schemeClr val="dk2"/>
              </a:solidFill>
              <a:latin typeface="Montserrat"/>
              <a:ea typeface="Montserrat"/>
              <a:cs typeface="Montserrat"/>
              <a:sym typeface="Montserrat"/>
            </a:endParaRPr>
          </a:p>
          <a:p>
            <a:pPr marL="0" lvl="0" indent="0" algn="l" rtl="0">
              <a:spcBef>
                <a:spcPts val="0"/>
              </a:spcBef>
              <a:spcAft>
                <a:spcPts val="0"/>
              </a:spcAft>
              <a:buClr>
                <a:schemeClr val="dk1"/>
              </a:buClr>
              <a:buSzPts val="1100"/>
              <a:buFont typeface="Arial"/>
              <a:buNone/>
            </a:pPr>
            <a:r>
              <a:rPr lang="en-US" sz="1800">
                <a:latin typeface="Arial"/>
                <a:ea typeface="Arial"/>
                <a:cs typeface="Arial"/>
                <a:sym typeface="Arial"/>
              </a:rPr>
              <a:t> </a:t>
            </a:r>
            <a:endParaRPr sz="1800">
              <a:latin typeface="Arial"/>
              <a:ea typeface="Arial"/>
              <a:cs typeface="Arial"/>
              <a:sym typeface="Arial"/>
            </a:endParaRPr>
          </a:p>
          <a:p>
            <a:pPr marL="0" lvl="0" indent="0" algn="l" rtl="0">
              <a:spcBef>
                <a:spcPts val="0"/>
              </a:spcBef>
              <a:spcAft>
                <a:spcPts val="0"/>
              </a:spcAft>
              <a:buNone/>
            </a:pPr>
            <a:endParaRPr/>
          </a:p>
        </p:txBody>
      </p:sp>
      <p:sp>
        <p:nvSpPr>
          <p:cNvPr id="203" name="Google Shape;203;p29"/>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0"/>
          <p:cNvSpPr txBox="1">
            <a:spLocks noGrp="1"/>
          </p:cNvSpPr>
          <p:nvPr>
            <p:ph type="body" idx="4294967295"/>
          </p:nvPr>
        </p:nvSpPr>
        <p:spPr>
          <a:xfrm>
            <a:off x="61350" y="1813975"/>
            <a:ext cx="9021300" cy="4743900"/>
          </a:xfrm>
          <a:prstGeom prst="rect">
            <a:avLst/>
          </a:prstGeom>
          <a:noFill/>
          <a:ln>
            <a:noFill/>
          </a:ln>
        </p:spPr>
        <p:txBody>
          <a:bodyPr spcFirstLastPara="1" wrap="square" lIns="54850" tIns="91425" rIns="91425" bIns="45700" anchor="t" anchorCtr="0">
            <a:noAutofit/>
          </a:bodyPr>
          <a:lstStyle/>
          <a:p>
            <a:pPr marL="0" lvl="0" indent="0" algn="l" rtl="0">
              <a:spcBef>
                <a:spcPts val="0"/>
              </a:spcBef>
              <a:spcAft>
                <a:spcPts val="0"/>
              </a:spcAft>
              <a:buSzPts val="1100"/>
              <a:buNone/>
            </a:pPr>
            <a:r>
              <a:rPr lang="en-US" sz="2000" dirty="0">
                <a:solidFill>
                  <a:schemeClr val="accent1"/>
                </a:solidFill>
                <a:latin typeface="Montserrat"/>
                <a:ea typeface="Montserrat"/>
                <a:cs typeface="Montserrat"/>
                <a:sym typeface="Montserrat"/>
              </a:rPr>
              <a:t>The Board’s responsibility for risk management has four components:</a:t>
            </a:r>
            <a:endParaRPr sz="2000" dirty="0">
              <a:solidFill>
                <a:schemeClr val="accent1"/>
              </a:solidFill>
              <a:latin typeface="Montserrat"/>
              <a:ea typeface="Montserrat"/>
              <a:cs typeface="Montserrat"/>
              <a:sym typeface="Montserrat"/>
            </a:endParaRPr>
          </a:p>
          <a:p>
            <a:pPr marL="914400" lvl="0" indent="-355600" algn="l" rtl="0">
              <a:lnSpc>
                <a:spcPct val="115000"/>
              </a:lnSpc>
              <a:spcBef>
                <a:spcPts val="1600"/>
              </a:spcBef>
              <a:spcAft>
                <a:spcPts val="0"/>
              </a:spcAft>
              <a:buSzPts val="2000"/>
              <a:buFont typeface="Montserrat"/>
              <a:buChar char="❏"/>
            </a:pPr>
            <a:r>
              <a:rPr lang="en-US" sz="2000" dirty="0">
                <a:latin typeface="Montserrat"/>
                <a:ea typeface="Montserrat"/>
                <a:cs typeface="Montserrat"/>
                <a:sym typeface="Montserrat"/>
              </a:rPr>
              <a:t>Establishing ERM as an institutional priority</a:t>
            </a:r>
            <a:endParaRPr sz="600" dirty="0">
              <a:latin typeface="Montserrat"/>
              <a:ea typeface="Montserrat"/>
              <a:cs typeface="Montserrat"/>
              <a:sym typeface="Montserrat"/>
            </a:endParaRPr>
          </a:p>
          <a:p>
            <a:pPr marL="914400" lvl="0" indent="-355600" algn="l" rtl="0">
              <a:lnSpc>
                <a:spcPct val="115000"/>
              </a:lnSpc>
              <a:spcBef>
                <a:spcPts val="1600"/>
              </a:spcBef>
              <a:spcAft>
                <a:spcPts val="0"/>
              </a:spcAft>
              <a:buSzPts val="2000"/>
              <a:buFont typeface="Montserrat"/>
              <a:buChar char="❏"/>
            </a:pPr>
            <a:r>
              <a:rPr lang="en-US" sz="2000" dirty="0">
                <a:latin typeface="Montserrat"/>
                <a:ea typeface="Montserrat"/>
                <a:cs typeface="Montserrat"/>
                <a:sym typeface="Montserrat"/>
              </a:rPr>
              <a:t>Considering the institution’s tolerance for risk</a:t>
            </a:r>
            <a:endParaRPr sz="2000" dirty="0">
              <a:latin typeface="Montserrat"/>
              <a:ea typeface="Montserrat"/>
              <a:cs typeface="Montserrat"/>
              <a:sym typeface="Montserrat"/>
            </a:endParaRPr>
          </a:p>
          <a:p>
            <a:pPr marL="914400" lvl="0" indent="-355600" algn="l" rtl="0">
              <a:lnSpc>
                <a:spcPct val="115000"/>
              </a:lnSpc>
              <a:spcBef>
                <a:spcPts val="1600"/>
              </a:spcBef>
              <a:spcAft>
                <a:spcPts val="0"/>
              </a:spcAft>
              <a:buSzPts val="2000"/>
              <a:buFont typeface="Montserrat"/>
              <a:buChar char="❏"/>
            </a:pPr>
            <a:r>
              <a:rPr lang="en-US" sz="2000" dirty="0">
                <a:latin typeface="Montserrat"/>
                <a:ea typeface="Montserrat"/>
                <a:cs typeface="Montserrat"/>
                <a:sym typeface="Montserrat"/>
              </a:rPr>
              <a:t>Calling on senior administrators to establish a process for identifying, prioritizing and monitoring risk, with formal assignment of responsibility for risk assessment and management to an appropriate individual or office</a:t>
            </a:r>
            <a:endParaRPr sz="2000" dirty="0">
              <a:latin typeface="Montserrat"/>
              <a:ea typeface="Montserrat"/>
              <a:cs typeface="Montserrat"/>
              <a:sym typeface="Montserrat"/>
            </a:endParaRPr>
          </a:p>
          <a:p>
            <a:pPr marL="914400" lvl="0" indent="-355600" algn="l" rtl="0">
              <a:lnSpc>
                <a:spcPct val="115000"/>
              </a:lnSpc>
              <a:spcBef>
                <a:spcPts val="1600"/>
              </a:spcBef>
              <a:spcAft>
                <a:spcPts val="1600"/>
              </a:spcAft>
              <a:buSzPts val="2000"/>
              <a:buFont typeface="Montserrat"/>
              <a:buChar char="❏"/>
            </a:pPr>
            <a:r>
              <a:rPr lang="en-US" sz="2000" dirty="0">
                <a:latin typeface="Montserrat"/>
                <a:ea typeface="Montserrat"/>
                <a:cs typeface="Montserrat"/>
                <a:sym typeface="Montserrat"/>
              </a:rPr>
              <a:t>Monitoring the plan’s implementation through regular, formal reporting to the board or an appropriate board committee by the appropriate senior administrator.</a:t>
            </a:r>
            <a:endParaRPr sz="2000" dirty="0">
              <a:latin typeface="Montserrat"/>
              <a:ea typeface="Montserrat"/>
              <a:cs typeface="Montserrat"/>
              <a:sym typeface="Montserrat"/>
            </a:endParaRPr>
          </a:p>
        </p:txBody>
      </p:sp>
      <p:sp>
        <p:nvSpPr>
          <p:cNvPr id="210" name="Google Shape;210;p30"/>
          <p:cNvSpPr txBox="1">
            <a:spLocks noGrp="1"/>
          </p:cNvSpPr>
          <p:nvPr>
            <p:ph type="title"/>
          </p:nvPr>
        </p:nvSpPr>
        <p:spPr>
          <a:xfrm>
            <a:off x="311700" y="504075"/>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Board Responsibility: </a:t>
            </a:r>
            <a:endParaRPr sz="3600" b="1"/>
          </a:p>
          <a:p>
            <a:pPr marL="0" lvl="0" indent="0" algn="ctr" rtl="0">
              <a:lnSpc>
                <a:spcPct val="100000"/>
              </a:lnSpc>
              <a:spcBef>
                <a:spcPts val="0"/>
              </a:spcBef>
              <a:spcAft>
                <a:spcPts val="0"/>
              </a:spcAft>
              <a:buSzPts val="1400"/>
              <a:buNone/>
            </a:pPr>
            <a:r>
              <a:rPr lang="en-US" sz="3600" b="1"/>
              <a:t>AGB Recommendations</a:t>
            </a:r>
            <a:r>
              <a:rPr lang="en-US"/>
              <a:t> </a:t>
            </a:r>
            <a:endParaRPr/>
          </a:p>
        </p:txBody>
      </p:sp>
      <p:sp>
        <p:nvSpPr>
          <p:cNvPr id="211" name="Google Shape;211;p3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15</a:t>
            </a:fld>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1"/>
          <p:cNvSpPr txBox="1">
            <a:spLocks noGrp="1"/>
          </p:cNvSpPr>
          <p:nvPr>
            <p:ph type="body" idx="1"/>
          </p:nvPr>
        </p:nvSpPr>
        <p:spPr>
          <a:xfrm>
            <a:off x="535500" y="989825"/>
            <a:ext cx="8229600" cy="5633100"/>
          </a:xfrm>
          <a:prstGeom prst="rect">
            <a:avLst/>
          </a:prstGeom>
          <a:noFill/>
          <a:ln>
            <a:noFill/>
          </a:ln>
        </p:spPr>
        <p:txBody>
          <a:bodyPr spcFirstLastPara="1" wrap="square" lIns="54850" tIns="91425" rIns="91425" bIns="45700" anchor="t" anchorCtr="0">
            <a:noAutofit/>
          </a:bodyPr>
          <a:lstStyle/>
          <a:p>
            <a:pPr marL="0" lvl="0" indent="0" algn="l" rtl="0">
              <a:lnSpc>
                <a:spcPct val="100000"/>
              </a:lnSpc>
              <a:spcBef>
                <a:spcPts val="1200"/>
              </a:spcBef>
              <a:spcAft>
                <a:spcPts val="0"/>
              </a:spcAft>
              <a:buSzPts val="1920"/>
              <a:buNone/>
            </a:pPr>
            <a:r>
              <a:rPr lang="en-US" b="1" dirty="0">
                <a:solidFill>
                  <a:schemeClr val="accent1"/>
                </a:solidFill>
                <a:latin typeface="Merriweather"/>
                <a:ea typeface="Merriweather"/>
                <a:cs typeface="Merriweather"/>
                <a:sym typeface="Merriweather"/>
              </a:rPr>
              <a:t>Panelists:</a:t>
            </a:r>
            <a:endParaRPr b="1" dirty="0">
              <a:solidFill>
                <a:schemeClr val="accent1"/>
              </a:solidFill>
              <a:latin typeface="Merriweather"/>
              <a:ea typeface="Merriweather"/>
              <a:cs typeface="Merriweather"/>
              <a:sym typeface="Merriweather"/>
            </a:endParaRPr>
          </a:p>
          <a:p>
            <a:pPr marL="628650" lvl="0" indent="-350520" algn="l" rtl="0">
              <a:lnSpc>
                <a:spcPct val="100000"/>
              </a:lnSpc>
              <a:spcBef>
                <a:spcPts val="1200"/>
              </a:spcBef>
              <a:spcAft>
                <a:spcPts val="0"/>
              </a:spcAft>
              <a:buClr>
                <a:schemeClr val="accent1"/>
              </a:buClr>
              <a:buSzPts val="1920"/>
              <a:buFont typeface="Noto Sans Symbols"/>
              <a:buChar char="❖"/>
            </a:pPr>
            <a:r>
              <a:rPr lang="en-US" sz="1800" b="1" dirty="0">
                <a:latin typeface="Montserrat" charset="0"/>
              </a:rPr>
              <a:t>Patricia Gentile</a:t>
            </a:r>
            <a:r>
              <a:rPr lang="en-US" sz="1800" dirty="0">
                <a:latin typeface="Montserrat" charset="0"/>
              </a:rPr>
              <a:t>, President, North Shore Community College</a:t>
            </a:r>
            <a:endParaRPr sz="1800" dirty="0">
              <a:latin typeface="Montserrat" charset="0"/>
            </a:endParaRPr>
          </a:p>
          <a:p>
            <a:pPr marL="628650" lvl="0" indent="-350520" algn="l" rtl="0">
              <a:lnSpc>
                <a:spcPct val="100000"/>
              </a:lnSpc>
              <a:spcBef>
                <a:spcPts val="1200"/>
              </a:spcBef>
              <a:spcAft>
                <a:spcPts val="0"/>
              </a:spcAft>
              <a:buClr>
                <a:schemeClr val="accent1"/>
              </a:buClr>
              <a:buSzPts val="1920"/>
              <a:buFont typeface="Noto Sans Symbols"/>
              <a:buChar char="❖"/>
            </a:pPr>
            <a:r>
              <a:rPr lang="en-US" sz="1800" b="1" dirty="0">
                <a:latin typeface="Montserrat" charset="0"/>
              </a:rPr>
              <a:t>Kevin Foley</a:t>
            </a:r>
            <a:r>
              <a:rPr lang="en-US" sz="1800" dirty="0">
                <a:latin typeface="Montserrat" charset="0"/>
              </a:rPr>
              <a:t>, Board of Trustees, Framingham State</a:t>
            </a:r>
            <a:endParaRPr sz="1800" dirty="0">
              <a:latin typeface="Montserrat" charset="0"/>
            </a:endParaRPr>
          </a:p>
          <a:p>
            <a:pPr marL="628650" lvl="0" indent="-350520" algn="l" rtl="0">
              <a:lnSpc>
                <a:spcPct val="100000"/>
              </a:lnSpc>
              <a:spcBef>
                <a:spcPts val="1200"/>
              </a:spcBef>
              <a:spcAft>
                <a:spcPts val="0"/>
              </a:spcAft>
              <a:buClr>
                <a:schemeClr val="accent1"/>
              </a:buClr>
              <a:buSzPts val="1920"/>
              <a:buFont typeface="Noto Sans Symbols"/>
              <a:buChar char="❖"/>
            </a:pPr>
            <a:r>
              <a:rPr lang="en-US" sz="1800" b="1" dirty="0">
                <a:latin typeface="Montserrat" charset="0"/>
              </a:rPr>
              <a:t>Linda Snyder</a:t>
            </a:r>
            <a:r>
              <a:rPr lang="en-US" sz="1800" dirty="0">
                <a:latin typeface="Montserrat" charset="0"/>
              </a:rPr>
              <a:t>, Board of Trustees, </a:t>
            </a:r>
            <a:r>
              <a:rPr lang="en-US" sz="1800" dirty="0" err="1">
                <a:latin typeface="Montserrat" charset="0"/>
              </a:rPr>
              <a:t>MassArt</a:t>
            </a:r>
            <a:endParaRPr sz="1800" dirty="0">
              <a:latin typeface="Montserrat" charset="0"/>
            </a:endParaRPr>
          </a:p>
          <a:p>
            <a:pPr marL="0" lvl="0" indent="0" algn="l" rtl="0">
              <a:lnSpc>
                <a:spcPct val="100000"/>
              </a:lnSpc>
              <a:spcBef>
                <a:spcPts val="1200"/>
              </a:spcBef>
              <a:spcAft>
                <a:spcPts val="0"/>
              </a:spcAft>
              <a:buSzPts val="1920"/>
              <a:buNone/>
            </a:pPr>
            <a:endParaRPr sz="1000" dirty="0"/>
          </a:p>
          <a:p>
            <a:pPr marL="0" lvl="0" indent="0" algn="l" rtl="0">
              <a:lnSpc>
                <a:spcPct val="100000"/>
              </a:lnSpc>
              <a:spcBef>
                <a:spcPts val="1200"/>
              </a:spcBef>
              <a:spcAft>
                <a:spcPts val="0"/>
              </a:spcAft>
              <a:buSzPts val="1920"/>
              <a:buNone/>
            </a:pPr>
            <a:r>
              <a:rPr lang="en-US" b="1" dirty="0">
                <a:solidFill>
                  <a:schemeClr val="accent1"/>
                </a:solidFill>
                <a:latin typeface="Merriweather"/>
                <a:ea typeface="Merriweather"/>
                <a:cs typeface="Merriweather"/>
                <a:sym typeface="Merriweather"/>
              </a:rPr>
              <a:t>Questions for the audience to consider:</a:t>
            </a:r>
            <a:endParaRPr b="1" dirty="0">
              <a:solidFill>
                <a:schemeClr val="accent1"/>
              </a:solidFill>
              <a:latin typeface="Merriweather"/>
              <a:ea typeface="Merriweather"/>
              <a:cs typeface="Merriweather"/>
              <a:sym typeface="Merriweather"/>
            </a:endParaRPr>
          </a:p>
          <a:p>
            <a:pPr marL="628650">
              <a:buClr>
                <a:schemeClr val="accent1"/>
              </a:buClr>
              <a:buFont typeface="Noto Sans Symbols"/>
              <a:buChar char="❖"/>
            </a:pPr>
            <a:r>
              <a:rPr lang="en-US" sz="1800" dirty="0">
                <a:latin typeface="Montserrat" charset="0"/>
              </a:rPr>
              <a:t>How frequently is institutional risk discussed at board meetings</a:t>
            </a:r>
            <a:r>
              <a:rPr lang="en-US" sz="1800" dirty="0" smtClean="0">
                <a:latin typeface="Montserrat" charset="0"/>
              </a:rPr>
              <a:t>?</a:t>
            </a:r>
          </a:p>
          <a:p>
            <a:pPr marL="628650">
              <a:buClr>
                <a:schemeClr val="accent1"/>
              </a:buClr>
              <a:buFont typeface="Noto Sans Symbols"/>
              <a:buChar char="❖"/>
            </a:pPr>
            <a:r>
              <a:rPr lang="en-US" sz="1800" dirty="0" smtClean="0">
                <a:latin typeface="Montserrat" charset="0"/>
              </a:rPr>
              <a:t>What </a:t>
            </a:r>
            <a:r>
              <a:rPr lang="en-US" sz="1800" dirty="0">
                <a:latin typeface="Montserrat" charset="0"/>
              </a:rPr>
              <a:t>are the key risks facing your institution</a:t>
            </a:r>
            <a:r>
              <a:rPr lang="en-US" sz="1800" dirty="0" smtClean="0">
                <a:latin typeface="Montserrat" charset="0"/>
              </a:rPr>
              <a:t>?</a:t>
            </a:r>
          </a:p>
          <a:p>
            <a:pPr marL="628650">
              <a:buClr>
                <a:schemeClr val="accent1"/>
              </a:buClr>
              <a:buFont typeface="Noto Sans Symbols"/>
              <a:buChar char="❖"/>
            </a:pPr>
            <a:r>
              <a:rPr lang="en-US" sz="1800" dirty="0" smtClean="0">
                <a:latin typeface="Montserrat" charset="0"/>
              </a:rPr>
              <a:t>How </a:t>
            </a:r>
            <a:r>
              <a:rPr lang="en-US" sz="1800" dirty="0">
                <a:latin typeface="Montserrat" charset="0"/>
              </a:rPr>
              <a:t>often are risk management plans updated and presented to the board</a:t>
            </a:r>
            <a:r>
              <a:rPr lang="en-US" sz="1800" dirty="0" smtClean="0">
                <a:latin typeface="Montserrat" charset="0"/>
              </a:rPr>
              <a:t>?</a:t>
            </a:r>
          </a:p>
          <a:p>
            <a:pPr marL="628650">
              <a:buClr>
                <a:schemeClr val="accent1"/>
              </a:buClr>
              <a:buFont typeface="Noto Sans Symbols"/>
              <a:buChar char="❖"/>
            </a:pPr>
            <a:r>
              <a:rPr lang="en-US" sz="1800" dirty="0" smtClean="0">
                <a:latin typeface="Montserrat" charset="0"/>
              </a:rPr>
              <a:t>If </a:t>
            </a:r>
            <a:r>
              <a:rPr lang="en-US" sz="1800" dirty="0">
                <a:latin typeface="Montserrat" charset="0"/>
              </a:rPr>
              <a:t>your campus conducts/has conducted campus climate surveys, how does the data obtained affect the risk management process</a:t>
            </a:r>
            <a:r>
              <a:rPr lang="en-US" sz="1800" dirty="0" smtClean="0">
                <a:latin typeface="Montserrat" charset="0"/>
              </a:rPr>
              <a:t>?</a:t>
            </a:r>
          </a:p>
          <a:p>
            <a:pPr marL="0" lvl="0" indent="0" algn="l" rtl="0">
              <a:lnSpc>
                <a:spcPct val="100000"/>
              </a:lnSpc>
              <a:spcBef>
                <a:spcPts val="1200"/>
              </a:spcBef>
              <a:spcAft>
                <a:spcPts val="0"/>
              </a:spcAft>
              <a:buSzPts val="1920"/>
              <a:buFont typeface="Noto Sans Symbols"/>
              <a:buNone/>
            </a:pPr>
            <a:endParaRPr dirty="0"/>
          </a:p>
          <a:p>
            <a:pPr marL="0" lvl="0" indent="0" algn="l" rtl="0">
              <a:lnSpc>
                <a:spcPct val="100000"/>
              </a:lnSpc>
              <a:spcBef>
                <a:spcPts val="1200"/>
              </a:spcBef>
              <a:spcAft>
                <a:spcPts val="0"/>
              </a:spcAft>
              <a:buSzPts val="1920"/>
              <a:buFont typeface="Noto Sans Symbols"/>
              <a:buNone/>
            </a:pPr>
            <a:endParaRPr dirty="0"/>
          </a:p>
          <a:p>
            <a:pPr marL="0" lvl="0" indent="0" algn="l" rtl="0">
              <a:lnSpc>
                <a:spcPct val="100000"/>
              </a:lnSpc>
              <a:spcBef>
                <a:spcPts val="1200"/>
              </a:spcBef>
              <a:spcAft>
                <a:spcPts val="0"/>
              </a:spcAft>
              <a:buSzPts val="1920"/>
              <a:buFont typeface="Noto Sans Symbols"/>
              <a:buNone/>
            </a:pPr>
            <a:endParaRPr dirty="0"/>
          </a:p>
        </p:txBody>
      </p:sp>
      <p:sp>
        <p:nvSpPr>
          <p:cNvPr id="218" name="Google Shape;218;p31"/>
          <p:cNvSpPr txBox="1">
            <a:spLocks noGrp="1"/>
          </p:cNvSpPr>
          <p:nvPr>
            <p:ph type="title"/>
          </p:nvPr>
        </p:nvSpPr>
        <p:spPr>
          <a:xfrm>
            <a:off x="457200" y="259080"/>
            <a:ext cx="8229600" cy="8382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Panel Discussion</a:t>
            </a:r>
            <a:endParaRPr sz="3600" b="1"/>
          </a:p>
        </p:txBody>
      </p:sp>
      <p:sp>
        <p:nvSpPr>
          <p:cNvPr id="219" name="Google Shape;219;p31"/>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16</a:t>
            </a:fld>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2"/>
          <p:cNvSpPr txBox="1">
            <a:spLocks noGrp="1"/>
          </p:cNvSpPr>
          <p:nvPr>
            <p:ph type="body" idx="4294967295"/>
          </p:nvPr>
        </p:nvSpPr>
        <p:spPr>
          <a:xfrm>
            <a:off x="0" y="1703700"/>
            <a:ext cx="9144000" cy="5048100"/>
          </a:xfrm>
          <a:prstGeom prst="rect">
            <a:avLst/>
          </a:prstGeom>
          <a:noFill/>
          <a:ln>
            <a:noFill/>
          </a:ln>
        </p:spPr>
        <p:txBody>
          <a:bodyPr spcFirstLastPara="1" wrap="square" lIns="54850" tIns="91425" rIns="91425" bIns="45700" anchor="t" anchorCtr="0">
            <a:noAutofit/>
          </a:bodyPr>
          <a:lstStyle/>
          <a:p>
            <a:pPr marL="117475" marR="0" lvl="0" indent="0" algn="ctr" rtl="0">
              <a:lnSpc>
                <a:spcPct val="100000"/>
              </a:lnSpc>
              <a:spcBef>
                <a:spcPts val="0"/>
              </a:spcBef>
              <a:spcAft>
                <a:spcPts val="0"/>
              </a:spcAft>
              <a:buClr>
                <a:schemeClr val="accent1"/>
              </a:buClr>
              <a:buSzPts val="1920"/>
              <a:buFont typeface="Noto Sans Symbols"/>
              <a:buNone/>
            </a:pPr>
            <a:endParaRPr sz="2400" b="0" i="0" u="none">
              <a:solidFill>
                <a:schemeClr val="dk1"/>
              </a:solidFill>
              <a:latin typeface="Corbel"/>
              <a:ea typeface="Corbel"/>
              <a:cs typeface="Corbel"/>
              <a:sym typeface="Corbel"/>
            </a:endParaRPr>
          </a:p>
          <a:p>
            <a:pPr marL="117475" marR="0" lvl="0" indent="0" algn="ctr" rtl="0">
              <a:lnSpc>
                <a:spcPct val="100000"/>
              </a:lnSpc>
              <a:spcBef>
                <a:spcPts val="0"/>
              </a:spcBef>
              <a:spcAft>
                <a:spcPts val="0"/>
              </a:spcAft>
              <a:buClr>
                <a:schemeClr val="accent1"/>
              </a:buClr>
              <a:buSzPts val="1920"/>
              <a:buFont typeface="Noto Sans Symbols"/>
              <a:buNone/>
            </a:pPr>
            <a:endParaRPr sz="2400"/>
          </a:p>
          <a:p>
            <a:pPr marL="117475" marR="0" lvl="0" indent="0" algn="ctr" rtl="0">
              <a:lnSpc>
                <a:spcPct val="100000"/>
              </a:lnSpc>
              <a:spcBef>
                <a:spcPts val="0"/>
              </a:spcBef>
              <a:spcAft>
                <a:spcPts val="0"/>
              </a:spcAft>
              <a:buClr>
                <a:schemeClr val="accent1"/>
              </a:buClr>
              <a:buSzPts val="1920"/>
              <a:buFont typeface="Noto Sans Symbols"/>
              <a:buNone/>
            </a:pPr>
            <a:r>
              <a:rPr lang="en-US" sz="3000" b="1" i="0" u="none">
                <a:solidFill>
                  <a:schemeClr val="accent1"/>
                </a:solidFill>
                <a:latin typeface="Merriweather"/>
                <a:ea typeface="Merriweather"/>
                <a:cs typeface="Merriweather"/>
                <a:sym typeface="Merriweather"/>
              </a:rPr>
              <a:t>Amanda Botelho Robbins </a:t>
            </a:r>
            <a:endParaRPr sz="3000" b="1">
              <a:solidFill>
                <a:schemeClr val="accent1"/>
              </a:solidFill>
              <a:latin typeface="Merriweather"/>
              <a:ea typeface="Merriweather"/>
              <a:cs typeface="Merriweather"/>
              <a:sym typeface="Merriweather"/>
            </a:endParaRPr>
          </a:p>
          <a:p>
            <a:pPr marL="117475" marR="0" lvl="0" indent="0" algn="ctr" rtl="0">
              <a:lnSpc>
                <a:spcPct val="100000"/>
              </a:lnSpc>
              <a:spcBef>
                <a:spcPts val="0"/>
              </a:spcBef>
              <a:spcAft>
                <a:spcPts val="0"/>
              </a:spcAft>
              <a:buClr>
                <a:schemeClr val="accent1"/>
              </a:buClr>
              <a:buSzPts val="1920"/>
              <a:buFont typeface="Noto Sans Symbols"/>
              <a:buNone/>
            </a:pPr>
            <a:r>
              <a:rPr lang="en-US" sz="2400">
                <a:latin typeface="Montserrat"/>
                <a:ea typeface="Montserrat"/>
                <a:cs typeface="Montserrat"/>
                <a:sym typeface="Montserrat"/>
              </a:rPr>
              <a:t>Advisor, Campus Safety and Violence Prevention</a:t>
            </a:r>
            <a:endParaRPr sz="2400">
              <a:latin typeface="Montserrat"/>
              <a:ea typeface="Montserrat"/>
              <a:cs typeface="Montserrat"/>
              <a:sym typeface="Montserrat"/>
            </a:endParaRPr>
          </a:p>
          <a:p>
            <a:pPr marL="117475" marR="0" lvl="0" indent="0" algn="ctr" rtl="0">
              <a:lnSpc>
                <a:spcPct val="100000"/>
              </a:lnSpc>
              <a:spcBef>
                <a:spcPts val="0"/>
              </a:spcBef>
              <a:spcAft>
                <a:spcPts val="0"/>
              </a:spcAft>
              <a:buClr>
                <a:schemeClr val="accent1"/>
              </a:buClr>
              <a:buSzPts val="1920"/>
              <a:buFont typeface="Noto Sans Symbols"/>
              <a:buNone/>
            </a:pPr>
            <a:r>
              <a:rPr lang="en-US" sz="2400">
                <a:latin typeface="Montserrat"/>
                <a:ea typeface="Montserrat"/>
                <a:cs typeface="Montserrat"/>
                <a:sym typeface="Montserrat"/>
              </a:rPr>
              <a:t>MA Dept of Higher Education</a:t>
            </a:r>
            <a:endParaRPr sz="2400">
              <a:latin typeface="Montserrat"/>
              <a:ea typeface="Montserrat"/>
              <a:cs typeface="Montserrat"/>
              <a:sym typeface="Montserrat"/>
            </a:endParaRPr>
          </a:p>
          <a:p>
            <a:pPr marL="117475" marR="0" lvl="0" indent="0" algn="ctr" rtl="0">
              <a:lnSpc>
                <a:spcPct val="100000"/>
              </a:lnSpc>
              <a:spcBef>
                <a:spcPts val="0"/>
              </a:spcBef>
              <a:spcAft>
                <a:spcPts val="0"/>
              </a:spcAft>
              <a:buClr>
                <a:schemeClr val="accent1"/>
              </a:buClr>
              <a:buSzPts val="1920"/>
              <a:buFont typeface="Noto Sans Symbols"/>
              <a:buNone/>
            </a:pPr>
            <a:r>
              <a:rPr lang="en-US" sz="2400" u="sng">
                <a:solidFill>
                  <a:schemeClr val="hlink"/>
                </a:solidFill>
                <a:latin typeface="Montserrat"/>
                <a:ea typeface="Montserrat"/>
                <a:cs typeface="Montserrat"/>
                <a:sym typeface="Montserrat"/>
                <a:hlinkClick r:id="rId3"/>
              </a:rPr>
              <a:t>arobbins@dhe.mass.edu</a:t>
            </a:r>
            <a:r>
              <a:rPr lang="en-US" sz="2400">
                <a:latin typeface="Montserrat"/>
                <a:ea typeface="Montserrat"/>
                <a:cs typeface="Montserrat"/>
                <a:sym typeface="Montserrat"/>
              </a:rPr>
              <a:t> </a:t>
            </a:r>
            <a:endParaRPr sz="2400">
              <a:latin typeface="Montserrat"/>
              <a:ea typeface="Montserrat"/>
              <a:cs typeface="Montserrat"/>
              <a:sym typeface="Montserrat"/>
            </a:endParaRPr>
          </a:p>
          <a:p>
            <a:pPr marL="117475" marR="0" lvl="0" indent="0" algn="ctr" rtl="0">
              <a:lnSpc>
                <a:spcPct val="100000"/>
              </a:lnSpc>
              <a:spcBef>
                <a:spcPts val="0"/>
              </a:spcBef>
              <a:spcAft>
                <a:spcPts val="0"/>
              </a:spcAft>
              <a:buClr>
                <a:schemeClr val="accent1"/>
              </a:buClr>
              <a:buSzPts val="1920"/>
              <a:buFont typeface="Noto Sans Symbols"/>
              <a:buNone/>
            </a:pPr>
            <a:endParaRPr sz="2400"/>
          </a:p>
          <a:p>
            <a:pPr marL="117475" marR="0" lvl="0" indent="0" algn="ctr" rtl="0">
              <a:lnSpc>
                <a:spcPct val="100000"/>
              </a:lnSpc>
              <a:spcBef>
                <a:spcPts val="0"/>
              </a:spcBef>
              <a:spcAft>
                <a:spcPts val="0"/>
              </a:spcAft>
              <a:buClr>
                <a:schemeClr val="accent1"/>
              </a:buClr>
              <a:buSzPts val="1920"/>
              <a:buFont typeface="Noto Sans Symbols"/>
              <a:buNone/>
            </a:pPr>
            <a:endParaRPr sz="2400"/>
          </a:p>
          <a:p>
            <a:pPr marL="117475" lvl="0" indent="0" algn="ctr" rtl="0">
              <a:lnSpc>
                <a:spcPct val="100000"/>
              </a:lnSpc>
              <a:spcBef>
                <a:spcPts val="0"/>
              </a:spcBef>
              <a:spcAft>
                <a:spcPts val="0"/>
              </a:spcAft>
              <a:buSzPts val="1920"/>
              <a:buNone/>
            </a:pPr>
            <a:r>
              <a:rPr lang="en-US" sz="2400">
                <a:latin typeface="Montserrat"/>
                <a:ea typeface="Montserrat"/>
                <a:cs typeface="Montserrat"/>
                <a:sym typeface="Montserrat"/>
              </a:rPr>
              <a:t>Please fill out the conference survey:</a:t>
            </a:r>
            <a:endParaRPr>
              <a:latin typeface="Montserrat"/>
              <a:ea typeface="Montserrat"/>
              <a:cs typeface="Montserrat"/>
              <a:sym typeface="Montserrat"/>
            </a:endParaRPr>
          </a:p>
          <a:p>
            <a:pPr marL="117475" lvl="0" indent="0" algn="ctr" rtl="0">
              <a:lnSpc>
                <a:spcPct val="100000"/>
              </a:lnSpc>
              <a:spcBef>
                <a:spcPts val="0"/>
              </a:spcBef>
              <a:spcAft>
                <a:spcPts val="0"/>
              </a:spcAft>
              <a:buSzPts val="1920"/>
              <a:buNone/>
            </a:pPr>
            <a:r>
              <a:rPr lang="en-US" sz="2400" u="sng">
                <a:solidFill>
                  <a:schemeClr val="hlink"/>
                </a:solidFill>
                <a:latin typeface="Montserrat"/>
                <a:ea typeface="Montserrat"/>
                <a:cs typeface="Montserrat"/>
                <a:sym typeface="Montserrat"/>
                <a:hlinkClick r:id="rId3"/>
              </a:rPr>
              <a:t> </a:t>
            </a:r>
            <a:r>
              <a:rPr lang="en-US" sz="2400" u="sng">
                <a:solidFill>
                  <a:schemeClr val="hlink"/>
                </a:solidFill>
                <a:latin typeface="Montserrat"/>
                <a:ea typeface="Montserrat"/>
                <a:cs typeface="Montserrat"/>
                <a:sym typeface="Montserrat"/>
                <a:hlinkClick r:id="rId4"/>
              </a:rPr>
              <a:t>https://www.surveymonkey.com/r/2019Trustees</a:t>
            </a:r>
            <a:endParaRPr sz="2400" u="sng">
              <a:solidFill>
                <a:schemeClr val="hlink"/>
              </a:solidFill>
              <a:latin typeface="Montserrat"/>
              <a:ea typeface="Montserrat"/>
              <a:cs typeface="Montserrat"/>
              <a:sym typeface="Montserrat"/>
              <a:hlinkClick r:id="rId3"/>
            </a:endParaRPr>
          </a:p>
          <a:p>
            <a:pPr marL="117475" marR="0" lvl="0" indent="0" algn="ctr" rtl="0">
              <a:lnSpc>
                <a:spcPct val="100000"/>
              </a:lnSpc>
              <a:spcBef>
                <a:spcPts val="0"/>
              </a:spcBef>
              <a:spcAft>
                <a:spcPts val="0"/>
              </a:spcAft>
              <a:buClr>
                <a:schemeClr val="accent1"/>
              </a:buClr>
              <a:buSzPts val="1920"/>
              <a:buFont typeface="Noto Sans Symbols"/>
              <a:buNone/>
            </a:pPr>
            <a:endParaRPr sz="2400" i="0" u="none">
              <a:solidFill>
                <a:srgbClr val="475A8D"/>
              </a:solidFill>
              <a:latin typeface="Montserrat"/>
              <a:ea typeface="Montserrat"/>
              <a:cs typeface="Montserrat"/>
              <a:sym typeface="Montserrat"/>
            </a:endParaRPr>
          </a:p>
          <a:p>
            <a:pPr marL="117475" marR="0" lvl="0" indent="0" algn="ctr" rtl="0">
              <a:lnSpc>
                <a:spcPct val="100000"/>
              </a:lnSpc>
              <a:spcBef>
                <a:spcPts val="0"/>
              </a:spcBef>
              <a:spcAft>
                <a:spcPts val="0"/>
              </a:spcAft>
              <a:buClr>
                <a:schemeClr val="accent1"/>
              </a:buClr>
              <a:buSzPts val="1920"/>
              <a:buFont typeface="Noto Sans Symbols"/>
              <a:buNone/>
            </a:pPr>
            <a:endParaRPr sz="2400" b="0" i="0" u="sng">
              <a:solidFill>
                <a:schemeClr val="dk1"/>
              </a:solidFill>
              <a:latin typeface="Corbel"/>
              <a:ea typeface="Corbel"/>
              <a:cs typeface="Corbel"/>
              <a:sym typeface="Corbel"/>
            </a:endParaRPr>
          </a:p>
          <a:p>
            <a:pPr marL="117475" marR="0" lvl="0" indent="0" algn="ctr" rtl="0">
              <a:lnSpc>
                <a:spcPct val="100000"/>
              </a:lnSpc>
              <a:spcBef>
                <a:spcPts val="0"/>
              </a:spcBef>
              <a:spcAft>
                <a:spcPts val="0"/>
              </a:spcAft>
              <a:buClr>
                <a:schemeClr val="accent1"/>
              </a:buClr>
              <a:buSzPts val="2560"/>
              <a:buFont typeface="Noto Sans Symbols"/>
              <a:buNone/>
            </a:pPr>
            <a:endParaRPr sz="3200" b="0" i="0" u="none">
              <a:solidFill>
                <a:schemeClr val="dk1"/>
              </a:solidFill>
              <a:latin typeface="Corbel"/>
              <a:ea typeface="Corbel"/>
              <a:cs typeface="Corbel"/>
              <a:sym typeface="Corbel"/>
            </a:endParaRPr>
          </a:p>
          <a:p>
            <a:pPr marL="117475" marR="0" lvl="0" indent="0" algn="ctr" rtl="0">
              <a:lnSpc>
                <a:spcPct val="100000"/>
              </a:lnSpc>
              <a:spcBef>
                <a:spcPts val="0"/>
              </a:spcBef>
              <a:spcAft>
                <a:spcPts val="0"/>
              </a:spcAft>
              <a:buClr>
                <a:schemeClr val="accent1"/>
              </a:buClr>
              <a:buSzPts val="2560"/>
              <a:buFont typeface="Noto Sans Symbols"/>
              <a:buNone/>
            </a:pPr>
            <a:endParaRPr sz="3200" b="0" i="0" u="none">
              <a:solidFill>
                <a:schemeClr val="dk1"/>
              </a:solidFill>
              <a:latin typeface="Corbel"/>
              <a:ea typeface="Corbel"/>
              <a:cs typeface="Corbel"/>
              <a:sym typeface="Corbel"/>
            </a:endParaRPr>
          </a:p>
          <a:p>
            <a:pPr marL="117475" marR="0" lvl="0" indent="0" algn="ctr" rtl="0">
              <a:lnSpc>
                <a:spcPct val="100000"/>
              </a:lnSpc>
              <a:spcBef>
                <a:spcPts val="0"/>
              </a:spcBef>
              <a:spcAft>
                <a:spcPts val="0"/>
              </a:spcAft>
              <a:buClr>
                <a:schemeClr val="accent1"/>
              </a:buClr>
              <a:buSzPts val="2560"/>
              <a:buFont typeface="Noto Sans Symbols"/>
              <a:buNone/>
            </a:pPr>
            <a:endParaRPr sz="3200" b="0" i="0" u="none">
              <a:solidFill>
                <a:srgbClr val="475A8D"/>
              </a:solidFill>
              <a:latin typeface="Corbel"/>
              <a:ea typeface="Corbel"/>
              <a:cs typeface="Corbel"/>
              <a:sym typeface="Corbel"/>
            </a:endParaRPr>
          </a:p>
          <a:p>
            <a:pPr marL="438150" marR="0" lvl="0" indent="-156528" algn="l" rtl="0">
              <a:lnSpc>
                <a:spcPct val="100000"/>
              </a:lnSpc>
              <a:spcBef>
                <a:spcPts val="0"/>
              </a:spcBef>
              <a:spcAft>
                <a:spcPts val="0"/>
              </a:spcAft>
              <a:buClr>
                <a:schemeClr val="accent1"/>
              </a:buClr>
              <a:buSzPts val="2560"/>
              <a:buFont typeface="Noto Sans Symbols"/>
              <a:buNone/>
            </a:pPr>
            <a:endParaRPr sz="3200" b="0" i="0" u="none">
              <a:solidFill>
                <a:srgbClr val="475A8D"/>
              </a:solidFill>
              <a:latin typeface="Corbel"/>
              <a:ea typeface="Corbel"/>
              <a:cs typeface="Corbel"/>
              <a:sym typeface="Corbel"/>
            </a:endParaRPr>
          </a:p>
        </p:txBody>
      </p:sp>
      <p:sp>
        <p:nvSpPr>
          <p:cNvPr id="225" name="Google Shape;225;p32"/>
          <p:cNvSpPr txBox="1">
            <a:spLocks noGrp="1"/>
          </p:cNvSpPr>
          <p:nvPr>
            <p:ph type="title"/>
          </p:nvPr>
        </p:nvSpPr>
        <p:spPr>
          <a:xfrm>
            <a:off x="311700" y="574275"/>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Clr>
                <a:schemeClr val="lt1"/>
              </a:buClr>
              <a:buSzPts val="4500"/>
              <a:buFont typeface="Corbel"/>
              <a:buNone/>
            </a:pPr>
            <a:r>
              <a:rPr lang="en-US" sz="3600" b="1" i="0" u="none">
                <a:solidFill>
                  <a:schemeClr val="lt1"/>
                </a:solidFill>
              </a:rPr>
              <a:t>Questions and Conference Survey</a:t>
            </a:r>
            <a:endParaRPr sz="3600" b="1"/>
          </a:p>
        </p:txBody>
      </p:sp>
      <p:sp>
        <p:nvSpPr>
          <p:cNvPr id="226" name="Google Shape;226;p3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17</a:t>
            </a:fl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body" idx="1"/>
          </p:nvPr>
        </p:nvSpPr>
        <p:spPr>
          <a:xfrm>
            <a:off x="225150" y="1829625"/>
            <a:ext cx="8796000" cy="41016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920"/>
              <a:buFont typeface="Arial"/>
              <a:buNone/>
            </a:pPr>
            <a:endParaRPr/>
          </a:p>
          <a:p>
            <a:pPr marL="0" lvl="0" indent="0" algn="l" rtl="0">
              <a:lnSpc>
                <a:spcPct val="150000"/>
              </a:lnSpc>
              <a:spcBef>
                <a:spcPts val="1600"/>
              </a:spcBef>
              <a:spcAft>
                <a:spcPts val="0"/>
              </a:spcAft>
              <a:buNone/>
            </a:pPr>
            <a:r>
              <a:rPr lang="en-US" sz="2000" b="1">
                <a:latin typeface="Montserrat"/>
                <a:ea typeface="Montserrat"/>
                <a:cs typeface="Montserrat"/>
                <a:sym typeface="Montserrat"/>
              </a:rPr>
              <a:t>Amanda Robbins:</a:t>
            </a:r>
            <a:r>
              <a:rPr lang="en-US" sz="2000">
                <a:latin typeface="Montserrat"/>
                <a:ea typeface="Montserrat"/>
                <a:cs typeface="Montserrat"/>
                <a:sym typeface="Montserrat"/>
              </a:rPr>
              <a:t>  CSVP Advisor, Department of Higher Education</a:t>
            </a:r>
            <a:endParaRPr sz="2000">
              <a:latin typeface="Montserrat"/>
              <a:ea typeface="Montserrat"/>
              <a:cs typeface="Montserrat"/>
              <a:sym typeface="Montserrat"/>
            </a:endParaRPr>
          </a:p>
          <a:p>
            <a:pPr marL="0" lvl="0" indent="0" algn="l" rtl="0">
              <a:lnSpc>
                <a:spcPct val="150000"/>
              </a:lnSpc>
              <a:spcBef>
                <a:spcPts val="1600"/>
              </a:spcBef>
              <a:spcAft>
                <a:spcPts val="0"/>
              </a:spcAft>
              <a:buNone/>
            </a:pPr>
            <a:r>
              <a:rPr lang="en-US" sz="2000" b="1">
                <a:latin typeface="Montserrat"/>
                <a:ea typeface="Montserrat"/>
                <a:cs typeface="Montserrat"/>
                <a:sym typeface="Montserrat"/>
              </a:rPr>
              <a:t>Patricia Gentile: </a:t>
            </a:r>
            <a:r>
              <a:rPr lang="en-US" sz="2000">
                <a:latin typeface="Montserrat"/>
                <a:ea typeface="Montserrat"/>
                <a:cs typeface="Montserrat"/>
                <a:sym typeface="Montserrat"/>
              </a:rPr>
              <a:t> President, North Shore Community College</a:t>
            </a:r>
            <a:endParaRPr sz="2000">
              <a:latin typeface="Montserrat"/>
              <a:ea typeface="Montserrat"/>
              <a:cs typeface="Montserrat"/>
              <a:sym typeface="Montserrat"/>
            </a:endParaRPr>
          </a:p>
          <a:p>
            <a:pPr marL="0" lvl="0" indent="0" algn="l" rtl="0">
              <a:lnSpc>
                <a:spcPct val="150000"/>
              </a:lnSpc>
              <a:spcBef>
                <a:spcPts val="1600"/>
              </a:spcBef>
              <a:spcAft>
                <a:spcPts val="0"/>
              </a:spcAft>
              <a:buNone/>
            </a:pPr>
            <a:r>
              <a:rPr lang="en-US" sz="2000" b="1">
                <a:latin typeface="Montserrat"/>
                <a:ea typeface="Montserrat"/>
                <a:cs typeface="Montserrat"/>
                <a:sym typeface="Montserrat"/>
              </a:rPr>
              <a:t>Kevin Foley: </a:t>
            </a:r>
            <a:r>
              <a:rPr lang="en-US" sz="2000">
                <a:latin typeface="Montserrat"/>
                <a:ea typeface="Montserrat"/>
                <a:cs typeface="Montserrat"/>
                <a:sym typeface="Montserrat"/>
              </a:rPr>
              <a:t> Board of Trustees, Framingham State</a:t>
            </a:r>
            <a:endParaRPr sz="2000">
              <a:latin typeface="Montserrat"/>
              <a:ea typeface="Montserrat"/>
              <a:cs typeface="Montserrat"/>
              <a:sym typeface="Montserrat"/>
            </a:endParaRPr>
          </a:p>
          <a:p>
            <a:pPr marL="0" lvl="0" indent="0" algn="l" rtl="0">
              <a:lnSpc>
                <a:spcPct val="150000"/>
              </a:lnSpc>
              <a:spcBef>
                <a:spcPts val="1600"/>
              </a:spcBef>
              <a:spcAft>
                <a:spcPts val="0"/>
              </a:spcAft>
              <a:buNone/>
            </a:pPr>
            <a:r>
              <a:rPr lang="en-US" sz="2000" b="1">
                <a:latin typeface="Montserrat"/>
                <a:ea typeface="Montserrat"/>
                <a:cs typeface="Montserrat"/>
                <a:sym typeface="Montserrat"/>
              </a:rPr>
              <a:t>Linda Snyder: </a:t>
            </a:r>
            <a:r>
              <a:rPr lang="en-US" sz="2000">
                <a:latin typeface="Montserrat"/>
                <a:ea typeface="Montserrat"/>
                <a:cs typeface="Montserrat"/>
                <a:sym typeface="Montserrat"/>
              </a:rPr>
              <a:t> Board of Trustees, MassArt</a:t>
            </a:r>
            <a:endParaRPr sz="2000">
              <a:latin typeface="Montserrat"/>
              <a:ea typeface="Montserrat"/>
              <a:cs typeface="Montserrat"/>
              <a:sym typeface="Montserrat"/>
            </a:endParaRPr>
          </a:p>
          <a:p>
            <a:pPr marL="0" lvl="0" indent="0" algn="l" rtl="0">
              <a:spcBef>
                <a:spcPts val="1600"/>
              </a:spcBef>
              <a:spcAft>
                <a:spcPts val="0"/>
              </a:spcAft>
              <a:buClr>
                <a:schemeClr val="dk1"/>
              </a:buClr>
              <a:buSzPts val="1920"/>
              <a:buFont typeface="Noto Sans Symbols"/>
              <a:buNone/>
            </a:pPr>
            <a:endParaRPr sz="1000"/>
          </a:p>
          <a:p>
            <a:pPr marL="0" lvl="0" indent="0" algn="l" rtl="0">
              <a:spcBef>
                <a:spcPts val="1600"/>
              </a:spcBef>
              <a:spcAft>
                <a:spcPts val="1600"/>
              </a:spcAft>
              <a:buNone/>
            </a:pPr>
            <a:endParaRPr/>
          </a:p>
        </p:txBody>
      </p:sp>
      <p:sp>
        <p:nvSpPr>
          <p:cNvPr id="90" name="Google Shape;90;p16"/>
          <p:cNvSpPr txBox="1">
            <a:spLocks noGrp="1"/>
          </p:cNvSpPr>
          <p:nvPr>
            <p:ph type="title"/>
          </p:nvPr>
        </p:nvSpPr>
        <p:spPr>
          <a:xfrm>
            <a:off x="311700" y="501800"/>
            <a:ext cx="8520600" cy="831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b="1"/>
              <a:t>Panel Introductions</a:t>
            </a:r>
            <a:endParaRPr sz="3600" b="1"/>
          </a:p>
        </p:txBody>
      </p:sp>
      <p:sp>
        <p:nvSpPr>
          <p:cNvPr id="91" name="Google Shape;91;p1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2</a:t>
            </a:fld>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body" idx="1"/>
          </p:nvPr>
        </p:nvSpPr>
        <p:spPr>
          <a:xfrm>
            <a:off x="4352637" y="850361"/>
            <a:ext cx="4629300" cy="3856500"/>
          </a:xfrm>
          <a:prstGeom prst="rect">
            <a:avLst/>
          </a:prstGeom>
          <a:noFill/>
          <a:ln>
            <a:noFill/>
          </a:ln>
        </p:spPr>
        <p:txBody>
          <a:bodyPr spcFirstLastPara="1" wrap="square" lIns="54850" tIns="91425" rIns="91425" bIns="45700" anchor="t" anchorCtr="0">
            <a:noAutofit/>
          </a:bodyPr>
          <a:lstStyle/>
          <a:p>
            <a:pPr indent="-381000">
              <a:lnSpc>
                <a:spcPct val="200000"/>
              </a:lnSpc>
              <a:buSzPts val="2400"/>
              <a:buFont typeface="Montserrat"/>
              <a:buChar char="❖"/>
            </a:pPr>
            <a:r>
              <a:rPr lang="en-US" sz="2400" dirty="0" smtClean="0">
                <a:latin typeface="Montserrat"/>
                <a:ea typeface="Montserrat"/>
                <a:cs typeface="Montserrat"/>
                <a:sym typeface="Montserrat"/>
              </a:rPr>
              <a:t>Introductions</a:t>
            </a:r>
          </a:p>
          <a:p>
            <a:pPr indent="-381000">
              <a:lnSpc>
                <a:spcPct val="200000"/>
              </a:lnSpc>
              <a:buSzPts val="2400"/>
              <a:buNone/>
            </a:pPr>
            <a:endParaRPr lang="en-US" sz="1000" dirty="0" smtClean="0">
              <a:latin typeface="Montserrat"/>
              <a:ea typeface="Montserrat"/>
              <a:cs typeface="Montserrat"/>
              <a:sym typeface="Montserrat"/>
            </a:endParaRPr>
          </a:p>
          <a:p>
            <a:pPr marL="457200" lvl="0" indent="-381000" algn="l" rtl="0">
              <a:lnSpc>
                <a:spcPct val="100000"/>
              </a:lnSpc>
              <a:spcBef>
                <a:spcPts val="0"/>
              </a:spcBef>
              <a:spcAft>
                <a:spcPts val="0"/>
              </a:spcAft>
              <a:buSzPts val="2400"/>
              <a:buFont typeface="Montserrat"/>
              <a:buChar char="❖"/>
            </a:pPr>
            <a:r>
              <a:rPr lang="en-US" sz="2400" dirty="0" smtClean="0">
                <a:latin typeface="Montserrat"/>
                <a:ea typeface="Montserrat"/>
                <a:cs typeface="Montserrat"/>
                <a:sym typeface="Montserrat"/>
              </a:rPr>
              <a:t>Overview </a:t>
            </a:r>
            <a:r>
              <a:rPr lang="en-US" sz="2400" dirty="0">
                <a:latin typeface="Montserrat"/>
                <a:ea typeface="Montserrat"/>
                <a:cs typeface="Montserrat"/>
                <a:sym typeface="Montserrat"/>
              </a:rPr>
              <a:t>of Enterprise Risk Management (</a:t>
            </a:r>
            <a:r>
              <a:rPr lang="en-US" sz="2400" dirty="0" smtClean="0">
                <a:latin typeface="Montserrat"/>
                <a:ea typeface="Montserrat"/>
                <a:cs typeface="Montserrat"/>
                <a:sym typeface="Montserrat"/>
              </a:rPr>
              <a:t>ERM)</a:t>
            </a:r>
            <a:endParaRPr lang="en-US" sz="2400" dirty="0">
              <a:latin typeface="Montserrat"/>
              <a:ea typeface="Montserrat"/>
              <a:cs typeface="Montserrat"/>
              <a:sym typeface="Montserrat"/>
            </a:endParaRPr>
          </a:p>
          <a:p>
            <a:pPr marL="457200" lvl="0" indent="-381000" algn="l" rtl="0">
              <a:lnSpc>
                <a:spcPct val="100000"/>
              </a:lnSpc>
              <a:spcBef>
                <a:spcPts val="0"/>
              </a:spcBef>
              <a:spcAft>
                <a:spcPts val="0"/>
              </a:spcAft>
              <a:buSzPts val="2400"/>
              <a:buFont typeface="Montserrat"/>
              <a:buChar char="❖"/>
            </a:pPr>
            <a:endParaRPr lang="en-US" sz="2400" dirty="0" smtClean="0">
              <a:latin typeface="Montserrat"/>
              <a:ea typeface="Montserrat"/>
              <a:cs typeface="Montserrat"/>
              <a:sym typeface="Montserrat"/>
            </a:endParaRPr>
          </a:p>
          <a:p>
            <a:pPr marL="457200" lvl="0" indent="-381000" algn="l" rtl="0">
              <a:lnSpc>
                <a:spcPct val="100000"/>
              </a:lnSpc>
              <a:spcBef>
                <a:spcPts val="0"/>
              </a:spcBef>
              <a:spcAft>
                <a:spcPts val="0"/>
              </a:spcAft>
              <a:buSzPts val="2400"/>
              <a:buFont typeface="Montserrat"/>
              <a:buChar char="❖"/>
            </a:pPr>
            <a:r>
              <a:rPr lang="en-US" sz="2400" dirty="0" smtClean="0">
                <a:latin typeface="Montserrat"/>
                <a:ea typeface="Montserrat"/>
                <a:cs typeface="Montserrat"/>
                <a:sym typeface="Montserrat"/>
              </a:rPr>
              <a:t>Panel Discussion</a:t>
            </a:r>
            <a:endParaRPr lang="en-US" sz="2400" dirty="0">
              <a:latin typeface="Montserrat"/>
              <a:ea typeface="Montserrat"/>
              <a:cs typeface="Montserrat"/>
              <a:sym typeface="Montserrat"/>
            </a:endParaRPr>
          </a:p>
          <a:p>
            <a:pPr marL="457200" lvl="0" indent="-381000" algn="l" rtl="0">
              <a:lnSpc>
                <a:spcPct val="100000"/>
              </a:lnSpc>
              <a:spcBef>
                <a:spcPts val="0"/>
              </a:spcBef>
              <a:spcAft>
                <a:spcPts val="0"/>
              </a:spcAft>
              <a:buSzPts val="2400"/>
              <a:buFont typeface="Montserrat"/>
              <a:buChar char="❖"/>
            </a:pPr>
            <a:endParaRPr lang="en-US" sz="2400" dirty="0" smtClean="0">
              <a:latin typeface="Montserrat"/>
              <a:ea typeface="Montserrat"/>
              <a:cs typeface="Montserrat"/>
              <a:sym typeface="Montserrat"/>
            </a:endParaRPr>
          </a:p>
          <a:p>
            <a:pPr marL="457200" lvl="0" indent="-381000" algn="l" rtl="0">
              <a:lnSpc>
                <a:spcPct val="100000"/>
              </a:lnSpc>
              <a:spcBef>
                <a:spcPts val="0"/>
              </a:spcBef>
              <a:spcAft>
                <a:spcPts val="0"/>
              </a:spcAft>
              <a:buSzPts val="2400"/>
              <a:buFont typeface="Montserrat"/>
              <a:buChar char="❖"/>
            </a:pPr>
            <a:r>
              <a:rPr lang="en-US" sz="2400" dirty="0" smtClean="0">
                <a:latin typeface="Montserrat"/>
                <a:ea typeface="Montserrat"/>
                <a:cs typeface="Montserrat"/>
                <a:sym typeface="Montserrat"/>
              </a:rPr>
              <a:t>Questions </a:t>
            </a:r>
            <a:r>
              <a:rPr lang="en-US" sz="2400" dirty="0">
                <a:latin typeface="Montserrat"/>
                <a:ea typeface="Montserrat"/>
                <a:cs typeface="Montserrat"/>
                <a:sym typeface="Montserrat"/>
              </a:rPr>
              <a:t>&amp; Answers</a:t>
            </a:r>
            <a:endParaRPr sz="2400" dirty="0">
              <a:latin typeface="Montserrat"/>
              <a:ea typeface="Montserrat"/>
              <a:cs typeface="Montserrat"/>
              <a:sym typeface="Montserrat"/>
            </a:endParaRPr>
          </a:p>
        </p:txBody>
      </p:sp>
      <p:sp>
        <p:nvSpPr>
          <p:cNvPr id="97" name="Google Shape;97;p17"/>
          <p:cNvSpPr txBox="1">
            <a:spLocks noGrp="1"/>
          </p:cNvSpPr>
          <p:nvPr>
            <p:ph type="title"/>
          </p:nvPr>
        </p:nvSpPr>
        <p:spPr>
          <a:xfrm>
            <a:off x="323575" y="228900"/>
            <a:ext cx="3706500" cy="33453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Clr>
                <a:schemeClr val="lt1"/>
              </a:buClr>
              <a:buSzPts val="4500"/>
              <a:buFont typeface="Corbel"/>
              <a:buNone/>
            </a:pPr>
            <a:endParaRPr sz="3600" b="1"/>
          </a:p>
          <a:p>
            <a:pPr marL="0" lvl="0" indent="0" algn="ctr" rtl="0">
              <a:lnSpc>
                <a:spcPct val="100000"/>
              </a:lnSpc>
              <a:spcBef>
                <a:spcPts val="0"/>
              </a:spcBef>
              <a:spcAft>
                <a:spcPts val="0"/>
              </a:spcAft>
              <a:buClr>
                <a:schemeClr val="lt1"/>
              </a:buClr>
              <a:buSzPts val="4500"/>
              <a:buFont typeface="Corbel"/>
              <a:buNone/>
            </a:pPr>
            <a:endParaRPr sz="3600" b="1"/>
          </a:p>
          <a:p>
            <a:pPr marL="0" lvl="0" indent="0" algn="ctr" rtl="0">
              <a:lnSpc>
                <a:spcPct val="100000"/>
              </a:lnSpc>
              <a:spcBef>
                <a:spcPts val="0"/>
              </a:spcBef>
              <a:spcAft>
                <a:spcPts val="0"/>
              </a:spcAft>
              <a:buClr>
                <a:schemeClr val="lt1"/>
              </a:buClr>
              <a:buSzPts val="4500"/>
              <a:buFont typeface="Corbel"/>
              <a:buNone/>
            </a:pPr>
            <a:r>
              <a:rPr lang="en-US" sz="3600" b="1" i="0" u="none">
                <a:solidFill>
                  <a:schemeClr val="lt1"/>
                </a:solidFill>
              </a:rPr>
              <a:t>Summary of Presentation</a:t>
            </a:r>
            <a:endParaRPr sz="3600" b="1"/>
          </a:p>
        </p:txBody>
      </p:sp>
      <p:sp>
        <p:nvSpPr>
          <p:cNvPr id="98" name="Google Shape;98;p1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8"/>
          <p:cNvSpPr txBox="1">
            <a:spLocks noGrp="1"/>
          </p:cNvSpPr>
          <p:nvPr>
            <p:ph type="body" idx="1"/>
          </p:nvPr>
        </p:nvSpPr>
        <p:spPr>
          <a:xfrm>
            <a:off x="253200" y="1532100"/>
            <a:ext cx="8637600" cy="5024400"/>
          </a:xfrm>
          <a:prstGeom prst="rect">
            <a:avLst/>
          </a:prstGeom>
          <a:noFill/>
          <a:ln>
            <a:noFill/>
          </a:ln>
        </p:spPr>
        <p:txBody>
          <a:bodyPr spcFirstLastPara="1" wrap="square" lIns="54850" tIns="91425" rIns="91425" bIns="45700" anchor="t" anchorCtr="0">
            <a:noAutofit/>
          </a:bodyPr>
          <a:lstStyle/>
          <a:p>
            <a:pPr marL="0" marR="0" lvl="0" indent="0" algn="l" rtl="0">
              <a:lnSpc>
                <a:spcPct val="100000"/>
              </a:lnSpc>
              <a:spcBef>
                <a:spcPts val="0"/>
              </a:spcBef>
              <a:spcAft>
                <a:spcPts val="0"/>
              </a:spcAft>
              <a:buNone/>
            </a:pPr>
            <a:r>
              <a:rPr lang="en-US" sz="2000">
                <a:latin typeface="Montserrat"/>
                <a:ea typeface="Montserrat"/>
                <a:cs typeface="Montserrat"/>
                <a:sym typeface="Montserrat"/>
              </a:rPr>
              <a:t>A practical definition of ERM from </a:t>
            </a:r>
            <a:r>
              <a:rPr lang="en-US" sz="2000" i="1">
                <a:solidFill>
                  <a:schemeClr val="accent1"/>
                </a:solidFill>
                <a:latin typeface="Montserrat"/>
                <a:ea typeface="Montserrat"/>
                <a:cs typeface="Montserrat"/>
                <a:sym typeface="Montserrat"/>
              </a:rPr>
              <a:t>Risk Management: An Accountability Guide for University and College Boards</a:t>
            </a:r>
            <a:r>
              <a:rPr lang="en-US" sz="2000">
                <a:latin typeface="Montserrat"/>
                <a:ea typeface="Montserrat"/>
                <a:cs typeface="Montserrat"/>
                <a:sym typeface="Montserrat"/>
              </a:rPr>
              <a:t> (AGB Press, 2013): </a:t>
            </a:r>
            <a:endParaRPr sz="2000">
              <a:latin typeface="Montserrat"/>
              <a:ea typeface="Montserrat"/>
              <a:cs typeface="Montserrat"/>
              <a:sym typeface="Montserrat"/>
            </a:endParaRPr>
          </a:p>
          <a:p>
            <a:pPr marL="0" marR="0" lvl="0" indent="0" algn="l" rtl="0">
              <a:lnSpc>
                <a:spcPct val="100000"/>
              </a:lnSpc>
              <a:spcBef>
                <a:spcPts val="0"/>
              </a:spcBef>
              <a:spcAft>
                <a:spcPts val="0"/>
              </a:spcAft>
              <a:buNone/>
            </a:pPr>
            <a:endParaRPr sz="2000">
              <a:latin typeface="Montserrat"/>
              <a:ea typeface="Montserrat"/>
              <a:cs typeface="Montserrat"/>
              <a:sym typeface="Montserrat"/>
            </a:endParaRPr>
          </a:p>
          <a:p>
            <a:pPr marL="457200" marR="0" lvl="0" indent="0" algn="l" rtl="0">
              <a:lnSpc>
                <a:spcPct val="100000"/>
              </a:lnSpc>
              <a:spcBef>
                <a:spcPts val="0"/>
              </a:spcBef>
              <a:spcAft>
                <a:spcPts val="0"/>
              </a:spcAft>
              <a:buNone/>
            </a:pPr>
            <a:r>
              <a:rPr lang="en-US" sz="2000">
                <a:latin typeface="Montserrat"/>
                <a:ea typeface="Montserrat"/>
                <a:cs typeface="Montserrat"/>
                <a:sym typeface="Montserrat"/>
              </a:rPr>
              <a:t>ERM is a business process led by senior leadership that extends the concepts of risk management and includes: </a:t>
            </a:r>
            <a:endParaRPr sz="2000">
              <a:latin typeface="Montserrat"/>
              <a:ea typeface="Montserrat"/>
              <a:cs typeface="Montserrat"/>
              <a:sym typeface="Montserrat"/>
            </a:endParaRPr>
          </a:p>
          <a:p>
            <a:pPr marL="0" marR="0" lvl="0" indent="0" algn="l" rtl="0">
              <a:lnSpc>
                <a:spcPct val="100000"/>
              </a:lnSpc>
              <a:spcBef>
                <a:spcPts val="0"/>
              </a:spcBef>
              <a:spcAft>
                <a:spcPts val="0"/>
              </a:spcAft>
              <a:buNone/>
            </a:pPr>
            <a:endParaRPr sz="2000">
              <a:latin typeface="Montserrat"/>
              <a:ea typeface="Montserrat"/>
              <a:cs typeface="Montserrat"/>
              <a:sym typeface="Montserrat"/>
            </a:endParaRPr>
          </a:p>
          <a:p>
            <a:pPr marL="914400" marR="0" lvl="0" indent="-355600" algn="l" rtl="0">
              <a:lnSpc>
                <a:spcPct val="100000"/>
              </a:lnSpc>
              <a:spcBef>
                <a:spcPts val="0"/>
              </a:spcBef>
              <a:spcAft>
                <a:spcPts val="0"/>
              </a:spcAft>
              <a:buClr>
                <a:schemeClr val="accent1"/>
              </a:buClr>
              <a:buSzPts val="2000"/>
              <a:buFont typeface="Montserrat"/>
              <a:buChar char="❏"/>
            </a:pPr>
            <a:r>
              <a:rPr lang="en-US" sz="2000">
                <a:latin typeface="Montserrat"/>
                <a:ea typeface="Montserrat"/>
                <a:cs typeface="Montserrat"/>
                <a:sym typeface="Montserrat"/>
              </a:rPr>
              <a:t> Identifying risks across the entire enterprise</a:t>
            </a:r>
            <a:endParaRPr sz="2000">
              <a:latin typeface="Montserrat"/>
              <a:ea typeface="Montserrat"/>
              <a:cs typeface="Montserrat"/>
              <a:sym typeface="Montserrat"/>
            </a:endParaRPr>
          </a:p>
          <a:p>
            <a:pPr marL="1371600" marR="0" lvl="0" indent="0" algn="l" rtl="0">
              <a:lnSpc>
                <a:spcPct val="100000"/>
              </a:lnSpc>
              <a:spcBef>
                <a:spcPts val="0"/>
              </a:spcBef>
              <a:spcAft>
                <a:spcPts val="0"/>
              </a:spcAft>
              <a:buNone/>
            </a:pPr>
            <a:endParaRPr sz="2000">
              <a:latin typeface="Montserrat"/>
              <a:ea typeface="Montserrat"/>
              <a:cs typeface="Montserrat"/>
              <a:sym typeface="Montserrat"/>
            </a:endParaRPr>
          </a:p>
          <a:p>
            <a:pPr marL="914400" marR="0" lvl="0" indent="-355600" algn="l" rtl="0">
              <a:lnSpc>
                <a:spcPct val="100000"/>
              </a:lnSpc>
              <a:spcBef>
                <a:spcPts val="0"/>
              </a:spcBef>
              <a:spcAft>
                <a:spcPts val="0"/>
              </a:spcAft>
              <a:buClr>
                <a:schemeClr val="accent1"/>
              </a:buClr>
              <a:buSzPts val="2000"/>
              <a:buFont typeface="Montserrat"/>
              <a:buChar char="❏"/>
            </a:pPr>
            <a:r>
              <a:rPr lang="en-US" sz="2000">
                <a:latin typeface="Montserrat"/>
                <a:ea typeface="Montserrat"/>
                <a:cs typeface="Montserrat"/>
                <a:sym typeface="Montserrat"/>
              </a:rPr>
              <a:t>Assessing the impact of risks to the operations and mission</a:t>
            </a:r>
            <a:endParaRPr sz="2000">
              <a:latin typeface="Montserrat"/>
              <a:ea typeface="Montserrat"/>
              <a:cs typeface="Montserrat"/>
              <a:sym typeface="Montserrat"/>
            </a:endParaRPr>
          </a:p>
          <a:p>
            <a:pPr marL="1371600" marR="0" lvl="0" indent="0" algn="l" rtl="0">
              <a:lnSpc>
                <a:spcPct val="100000"/>
              </a:lnSpc>
              <a:spcBef>
                <a:spcPts val="0"/>
              </a:spcBef>
              <a:spcAft>
                <a:spcPts val="0"/>
              </a:spcAft>
              <a:buNone/>
            </a:pPr>
            <a:endParaRPr sz="2000">
              <a:latin typeface="Montserrat"/>
              <a:ea typeface="Montserrat"/>
              <a:cs typeface="Montserrat"/>
              <a:sym typeface="Montserrat"/>
            </a:endParaRPr>
          </a:p>
          <a:p>
            <a:pPr marL="914400" marR="0" lvl="0" indent="-355600" algn="l" rtl="0">
              <a:lnSpc>
                <a:spcPct val="100000"/>
              </a:lnSpc>
              <a:spcBef>
                <a:spcPts val="0"/>
              </a:spcBef>
              <a:spcAft>
                <a:spcPts val="0"/>
              </a:spcAft>
              <a:buClr>
                <a:schemeClr val="accent1"/>
              </a:buClr>
              <a:buSzPts val="2000"/>
              <a:buFont typeface="Montserrat"/>
              <a:buChar char="❏"/>
            </a:pPr>
            <a:r>
              <a:rPr lang="en-US" sz="2000">
                <a:latin typeface="Montserrat"/>
                <a:ea typeface="Montserrat"/>
                <a:cs typeface="Montserrat"/>
                <a:sym typeface="Montserrat"/>
              </a:rPr>
              <a:t>Developing and practicing response or mitigation plans</a:t>
            </a:r>
            <a:endParaRPr sz="2000">
              <a:latin typeface="Montserrat"/>
              <a:ea typeface="Montserrat"/>
              <a:cs typeface="Montserrat"/>
              <a:sym typeface="Montserrat"/>
            </a:endParaRPr>
          </a:p>
          <a:p>
            <a:pPr marL="1371600" marR="0" lvl="0" indent="0" algn="l" rtl="0">
              <a:lnSpc>
                <a:spcPct val="100000"/>
              </a:lnSpc>
              <a:spcBef>
                <a:spcPts val="0"/>
              </a:spcBef>
              <a:spcAft>
                <a:spcPts val="0"/>
              </a:spcAft>
              <a:buNone/>
            </a:pPr>
            <a:endParaRPr sz="2000">
              <a:latin typeface="Montserrat"/>
              <a:ea typeface="Montserrat"/>
              <a:cs typeface="Montserrat"/>
              <a:sym typeface="Montserrat"/>
            </a:endParaRPr>
          </a:p>
          <a:p>
            <a:pPr marL="914400" marR="0" lvl="0" indent="-355600" algn="l" rtl="0">
              <a:lnSpc>
                <a:spcPct val="100000"/>
              </a:lnSpc>
              <a:spcBef>
                <a:spcPts val="0"/>
              </a:spcBef>
              <a:spcAft>
                <a:spcPts val="0"/>
              </a:spcAft>
              <a:buClr>
                <a:schemeClr val="accent1"/>
              </a:buClr>
              <a:buSzPts val="2000"/>
              <a:buFont typeface="Montserrat"/>
              <a:buChar char="❏"/>
            </a:pPr>
            <a:r>
              <a:rPr lang="en-US" sz="2000">
                <a:latin typeface="Montserrat"/>
                <a:ea typeface="Montserrat"/>
                <a:cs typeface="Montserrat"/>
                <a:sym typeface="Montserrat"/>
              </a:rPr>
              <a:t>Monitoring the identified risks, holding the risk owner accountable, and consistently scanning for emerging risks </a:t>
            </a:r>
            <a:endParaRPr sz="2000">
              <a:latin typeface="Montserrat"/>
              <a:ea typeface="Montserrat"/>
              <a:cs typeface="Montserrat"/>
              <a:sym typeface="Montserrat"/>
            </a:endParaRPr>
          </a:p>
          <a:p>
            <a:pPr marL="438150" marR="0" lvl="0" indent="-237807" algn="l" rtl="0">
              <a:lnSpc>
                <a:spcPct val="100000"/>
              </a:lnSpc>
              <a:spcBef>
                <a:spcPts val="0"/>
              </a:spcBef>
              <a:spcAft>
                <a:spcPts val="0"/>
              </a:spcAft>
              <a:buClr>
                <a:schemeClr val="accent1"/>
              </a:buClr>
              <a:buSzPts val="1280"/>
              <a:buFont typeface="Noto Sans Symbols"/>
              <a:buNone/>
            </a:pPr>
            <a:endParaRPr sz="2000" i="1" u="sng" strike="noStrike" cap="none">
              <a:solidFill>
                <a:schemeClr val="hlink"/>
              </a:solidFill>
              <a:latin typeface="Montserrat"/>
              <a:ea typeface="Montserrat"/>
              <a:cs typeface="Montserrat"/>
              <a:sym typeface="Montserrat"/>
              <a:hlinkClick r:id="rId3"/>
            </a:endParaRPr>
          </a:p>
        </p:txBody>
      </p:sp>
      <p:sp>
        <p:nvSpPr>
          <p:cNvPr id="104" name="Google Shape;104;p18"/>
          <p:cNvSpPr txBox="1">
            <a:spLocks noGrp="1"/>
          </p:cNvSpPr>
          <p:nvPr>
            <p:ph type="title"/>
          </p:nvPr>
        </p:nvSpPr>
        <p:spPr>
          <a:xfrm>
            <a:off x="457200" y="472150"/>
            <a:ext cx="8229600" cy="609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Clr>
                <a:schemeClr val="lt1"/>
              </a:buClr>
              <a:buSzPts val="4000"/>
              <a:buFont typeface="Corbel"/>
              <a:buNone/>
            </a:pPr>
            <a:r>
              <a:rPr lang="en-US" sz="3600" b="1"/>
              <a:t>Enterprise Risk Management</a:t>
            </a:r>
            <a:endParaRPr sz="3600" b="1"/>
          </a:p>
        </p:txBody>
      </p:sp>
      <p:sp>
        <p:nvSpPr>
          <p:cNvPr id="105" name="Google Shape;105;p18"/>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sz="1000"/>
              <a:pPr marL="0" lvl="0" indent="0" algn="r" rtl="0">
                <a:spcBef>
                  <a:spcPts val="0"/>
                </a:spcBef>
                <a:spcAft>
                  <a:spcPts val="0"/>
                </a:spcAft>
                <a:buClr>
                  <a:srgbClr val="000000"/>
                </a:buClr>
                <a:buSzPts val="1100"/>
                <a:buFont typeface="Arial"/>
                <a:buNone/>
              </a:pPr>
              <a:t>4</a:t>
            </a:fld>
            <a:endParaRPr sz="1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9"/>
          <p:cNvSpPr txBox="1">
            <a:spLocks noGrp="1"/>
          </p:cNvSpPr>
          <p:nvPr>
            <p:ph type="title"/>
          </p:nvPr>
        </p:nvSpPr>
        <p:spPr>
          <a:xfrm>
            <a:off x="311725" y="667900"/>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Risk Management Process</a:t>
            </a:r>
            <a:endParaRPr sz="3600" b="1"/>
          </a:p>
        </p:txBody>
      </p:sp>
      <p:sp>
        <p:nvSpPr>
          <p:cNvPr id="112" name="Google Shape;112;p19"/>
          <p:cNvSpPr/>
          <p:nvPr/>
        </p:nvSpPr>
        <p:spPr>
          <a:xfrm>
            <a:off x="782598" y="2539499"/>
            <a:ext cx="1580700" cy="1779000"/>
          </a:xfrm>
          <a:prstGeom prst="roundRect">
            <a:avLst>
              <a:gd name="adj" fmla="val 16667"/>
            </a:avLst>
          </a:prstGeom>
          <a:solidFill>
            <a:schemeClr val="accent6"/>
          </a:solidFill>
          <a:ln>
            <a:noFill/>
          </a:ln>
          <a:effectLst>
            <a:outerShdw blurRad="40000" dist="23000" dir="5400000" rotWithShape="0">
              <a:srgbClr val="000000">
                <a:alpha val="349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9"/>
          <p:cNvSpPr txBox="1"/>
          <p:nvPr/>
        </p:nvSpPr>
        <p:spPr>
          <a:xfrm>
            <a:off x="597938" y="2331745"/>
            <a:ext cx="1950000" cy="2194500"/>
          </a:xfrm>
          <a:prstGeom prst="rect">
            <a:avLst/>
          </a:prstGeom>
          <a:noFill/>
          <a:ln>
            <a:noFill/>
          </a:ln>
        </p:spPr>
        <p:txBody>
          <a:bodyPr spcFirstLastPara="1" wrap="square" lIns="83800" tIns="83800" rIns="83800" bIns="83800" anchor="ctr" anchorCtr="0">
            <a:noAutofit/>
          </a:bodyPr>
          <a:lstStyle/>
          <a:p>
            <a:pPr marL="0" marR="0" lvl="0" indent="0" algn="ctr" rtl="0">
              <a:lnSpc>
                <a:spcPct val="90000"/>
              </a:lnSpc>
              <a:spcBef>
                <a:spcPts val="0"/>
              </a:spcBef>
              <a:spcAft>
                <a:spcPts val="0"/>
              </a:spcAft>
              <a:buNone/>
            </a:pPr>
            <a:r>
              <a:rPr lang="en-US" sz="1800" i="0" u="none" strike="noStrike" cap="none">
                <a:solidFill>
                  <a:schemeClr val="dk2"/>
                </a:solidFill>
                <a:latin typeface="Montserrat"/>
                <a:ea typeface="Montserrat"/>
                <a:cs typeface="Montserrat"/>
                <a:sym typeface="Montserrat"/>
              </a:rPr>
              <a:t>Operational Analysis</a:t>
            </a:r>
            <a:endParaRPr sz="1800">
              <a:solidFill>
                <a:schemeClr val="dk2"/>
              </a:solidFill>
              <a:latin typeface="Montserrat"/>
              <a:ea typeface="Montserrat"/>
              <a:cs typeface="Montserrat"/>
              <a:sym typeface="Montserrat"/>
            </a:endParaRPr>
          </a:p>
        </p:txBody>
      </p:sp>
      <p:sp>
        <p:nvSpPr>
          <p:cNvPr id="114" name="Google Shape;114;p19"/>
          <p:cNvSpPr/>
          <p:nvPr/>
        </p:nvSpPr>
        <p:spPr>
          <a:xfrm>
            <a:off x="2655423" y="2539499"/>
            <a:ext cx="1580700" cy="1779000"/>
          </a:xfrm>
          <a:prstGeom prst="roundRect">
            <a:avLst>
              <a:gd name="adj" fmla="val 16667"/>
            </a:avLst>
          </a:prstGeom>
          <a:solidFill>
            <a:schemeClr val="accent6"/>
          </a:solidFill>
          <a:ln>
            <a:noFill/>
          </a:ln>
          <a:effectLst>
            <a:outerShdw blurRad="40000" dist="23000" dir="5400000" rotWithShape="0">
              <a:srgbClr val="000000">
                <a:alpha val="349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9"/>
          <p:cNvSpPr/>
          <p:nvPr/>
        </p:nvSpPr>
        <p:spPr>
          <a:xfrm>
            <a:off x="4528248" y="2539499"/>
            <a:ext cx="1580700" cy="1779000"/>
          </a:xfrm>
          <a:prstGeom prst="roundRect">
            <a:avLst>
              <a:gd name="adj" fmla="val 16667"/>
            </a:avLst>
          </a:prstGeom>
          <a:solidFill>
            <a:schemeClr val="accent6"/>
          </a:solidFill>
          <a:ln>
            <a:noFill/>
          </a:ln>
          <a:effectLst>
            <a:outerShdw blurRad="40000" dist="23000" dir="5400000" rotWithShape="0">
              <a:srgbClr val="000000">
                <a:alpha val="349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9"/>
          <p:cNvSpPr/>
          <p:nvPr/>
        </p:nvSpPr>
        <p:spPr>
          <a:xfrm>
            <a:off x="6401073" y="2539499"/>
            <a:ext cx="1580700" cy="1779000"/>
          </a:xfrm>
          <a:prstGeom prst="roundRect">
            <a:avLst>
              <a:gd name="adj" fmla="val 16667"/>
            </a:avLst>
          </a:prstGeom>
          <a:solidFill>
            <a:schemeClr val="accent6"/>
          </a:solidFill>
          <a:ln>
            <a:noFill/>
          </a:ln>
          <a:effectLst>
            <a:outerShdw blurRad="40000" dist="23000" dir="5400000" rotWithShape="0">
              <a:srgbClr val="000000">
                <a:alpha val="349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9"/>
          <p:cNvSpPr/>
          <p:nvPr/>
        </p:nvSpPr>
        <p:spPr>
          <a:xfrm>
            <a:off x="552200" y="4318500"/>
            <a:ext cx="8520600" cy="1566300"/>
          </a:xfrm>
          <a:prstGeom prst="stripedRightArrow">
            <a:avLst>
              <a:gd name="adj1" fmla="val 45457"/>
              <a:gd name="adj2" fmla="val 50000"/>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9"/>
          <p:cNvSpPr txBox="1"/>
          <p:nvPr/>
        </p:nvSpPr>
        <p:spPr>
          <a:xfrm>
            <a:off x="2399663" y="2331745"/>
            <a:ext cx="2092200" cy="2194500"/>
          </a:xfrm>
          <a:prstGeom prst="rect">
            <a:avLst/>
          </a:prstGeom>
          <a:noFill/>
          <a:ln>
            <a:noFill/>
          </a:ln>
        </p:spPr>
        <p:txBody>
          <a:bodyPr spcFirstLastPara="1" wrap="square" lIns="83800" tIns="83800" rIns="83800" bIns="83800" anchor="ctr" anchorCtr="0">
            <a:noAutofit/>
          </a:bodyPr>
          <a:lstStyle/>
          <a:p>
            <a:pPr marL="0" marR="0" lvl="0" indent="0" algn="ctr" rtl="0">
              <a:lnSpc>
                <a:spcPct val="90000"/>
              </a:lnSpc>
              <a:spcBef>
                <a:spcPts val="0"/>
              </a:spcBef>
              <a:spcAft>
                <a:spcPts val="0"/>
              </a:spcAft>
              <a:buNone/>
            </a:pPr>
            <a:r>
              <a:rPr lang="en-US" sz="1800" i="0" u="none" strike="noStrike" cap="none">
                <a:solidFill>
                  <a:schemeClr val="dk2"/>
                </a:solidFill>
                <a:latin typeface="Montserrat"/>
                <a:ea typeface="Montserrat"/>
                <a:cs typeface="Montserrat"/>
                <a:sym typeface="Montserrat"/>
              </a:rPr>
              <a:t>Vulnerability Assessment </a:t>
            </a:r>
            <a:endParaRPr sz="1800">
              <a:solidFill>
                <a:schemeClr val="dk2"/>
              </a:solidFill>
              <a:latin typeface="Montserrat"/>
              <a:ea typeface="Montserrat"/>
              <a:cs typeface="Montserrat"/>
              <a:sym typeface="Montserrat"/>
            </a:endParaRPr>
          </a:p>
        </p:txBody>
      </p:sp>
      <p:sp>
        <p:nvSpPr>
          <p:cNvPr id="119" name="Google Shape;119;p19"/>
          <p:cNvSpPr txBox="1"/>
          <p:nvPr/>
        </p:nvSpPr>
        <p:spPr>
          <a:xfrm>
            <a:off x="4319738" y="2382450"/>
            <a:ext cx="1997700" cy="2093100"/>
          </a:xfrm>
          <a:prstGeom prst="rect">
            <a:avLst/>
          </a:prstGeom>
          <a:noFill/>
          <a:ln>
            <a:noFill/>
          </a:ln>
        </p:spPr>
        <p:txBody>
          <a:bodyPr spcFirstLastPara="1" wrap="square" lIns="83800" tIns="83800" rIns="83800" bIns="83800" anchor="ctr" anchorCtr="0">
            <a:noAutofit/>
          </a:bodyPr>
          <a:lstStyle/>
          <a:p>
            <a:pPr marL="0" marR="0" lvl="0" indent="0" algn="ctr" rtl="0">
              <a:lnSpc>
                <a:spcPct val="90000"/>
              </a:lnSpc>
              <a:spcBef>
                <a:spcPts val="0"/>
              </a:spcBef>
              <a:spcAft>
                <a:spcPts val="0"/>
              </a:spcAft>
              <a:buNone/>
            </a:pPr>
            <a:r>
              <a:rPr lang="en-US" sz="1800" i="0" u="none" strike="noStrike" cap="none">
                <a:solidFill>
                  <a:schemeClr val="dk2"/>
                </a:solidFill>
                <a:latin typeface="Montserrat"/>
                <a:ea typeface="Montserrat"/>
                <a:cs typeface="Montserrat"/>
                <a:sym typeface="Montserrat"/>
              </a:rPr>
              <a:t>Risk </a:t>
            </a:r>
            <a:endParaRPr sz="1800" i="0" u="none" strike="noStrike" cap="none">
              <a:solidFill>
                <a:schemeClr val="dk2"/>
              </a:solidFill>
              <a:latin typeface="Montserrat"/>
              <a:ea typeface="Montserrat"/>
              <a:cs typeface="Montserrat"/>
              <a:sym typeface="Montserrat"/>
            </a:endParaRPr>
          </a:p>
          <a:p>
            <a:pPr marL="0" marR="0" lvl="0" indent="0" algn="ctr" rtl="0">
              <a:lnSpc>
                <a:spcPct val="90000"/>
              </a:lnSpc>
              <a:spcBef>
                <a:spcPts val="0"/>
              </a:spcBef>
              <a:spcAft>
                <a:spcPts val="0"/>
              </a:spcAft>
              <a:buNone/>
            </a:pPr>
            <a:r>
              <a:rPr lang="en-US" sz="1800" i="0" u="none" strike="noStrike" cap="none">
                <a:solidFill>
                  <a:schemeClr val="dk2"/>
                </a:solidFill>
                <a:latin typeface="Montserrat"/>
                <a:ea typeface="Montserrat"/>
                <a:cs typeface="Montserrat"/>
                <a:sym typeface="Montserrat"/>
              </a:rPr>
              <a:t>Reduction Solutions  </a:t>
            </a:r>
            <a:endParaRPr sz="1800">
              <a:solidFill>
                <a:schemeClr val="dk2"/>
              </a:solidFill>
              <a:latin typeface="Montserrat"/>
              <a:ea typeface="Montserrat"/>
              <a:cs typeface="Montserrat"/>
              <a:sym typeface="Montserrat"/>
            </a:endParaRPr>
          </a:p>
        </p:txBody>
      </p:sp>
      <p:sp>
        <p:nvSpPr>
          <p:cNvPr id="120" name="Google Shape;120;p19"/>
          <p:cNvSpPr txBox="1"/>
          <p:nvPr/>
        </p:nvSpPr>
        <p:spPr>
          <a:xfrm>
            <a:off x="6145324" y="2281045"/>
            <a:ext cx="2119200" cy="2194500"/>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None/>
            </a:pPr>
            <a:r>
              <a:rPr lang="en-US" sz="1600" i="0" u="none" strike="noStrike" cap="none">
                <a:solidFill>
                  <a:schemeClr val="dk2"/>
                </a:solidFill>
                <a:latin typeface="Montserrat"/>
                <a:ea typeface="Montserrat"/>
                <a:cs typeface="Montserrat"/>
                <a:sym typeface="Montserrat"/>
              </a:rPr>
              <a:t>Implementation </a:t>
            </a:r>
            <a:endParaRPr sz="1600" i="0" u="none" strike="noStrike" cap="none">
              <a:solidFill>
                <a:schemeClr val="dk2"/>
              </a:solidFill>
              <a:latin typeface="Montserrat"/>
              <a:ea typeface="Montserrat"/>
              <a:cs typeface="Montserrat"/>
              <a:sym typeface="Montserrat"/>
            </a:endParaRPr>
          </a:p>
          <a:p>
            <a:pPr marL="0" marR="0" lvl="0" indent="0" algn="ctr" rtl="0">
              <a:lnSpc>
                <a:spcPct val="90000"/>
              </a:lnSpc>
              <a:spcBef>
                <a:spcPts val="0"/>
              </a:spcBef>
              <a:spcAft>
                <a:spcPts val="0"/>
              </a:spcAft>
              <a:buNone/>
            </a:pPr>
            <a:r>
              <a:rPr lang="en-US" sz="1600" i="0" u="none" strike="noStrike" cap="none">
                <a:solidFill>
                  <a:schemeClr val="dk2"/>
                </a:solidFill>
                <a:latin typeface="Montserrat"/>
                <a:ea typeface="Montserrat"/>
                <a:cs typeface="Montserrat"/>
                <a:sym typeface="Montserrat"/>
              </a:rPr>
              <a:t>Plan </a:t>
            </a:r>
            <a:endParaRPr sz="1600">
              <a:solidFill>
                <a:schemeClr val="dk2"/>
              </a:solidFill>
              <a:latin typeface="Montserrat"/>
              <a:ea typeface="Montserrat"/>
              <a:cs typeface="Montserrat"/>
              <a:sym typeface="Montserrat"/>
            </a:endParaRPr>
          </a:p>
        </p:txBody>
      </p:sp>
      <p:sp>
        <p:nvSpPr>
          <p:cNvPr id="121" name="Google Shape;121;p1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311725" y="667900"/>
            <a:ext cx="3706500" cy="3345300"/>
          </a:xfrm>
          <a:prstGeom prst="rect">
            <a:avLst/>
          </a:prstGeom>
        </p:spPr>
        <p:txBody>
          <a:bodyPr spcFirstLastPara="1" wrap="square" lIns="91425" tIns="91425" rIns="91425" bIns="91425" anchor="t" anchorCtr="0">
            <a:noAutofit/>
          </a:bodyPr>
          <a:lstStyle/>
          <a:p>
            <a:pPr marL="228600" lvl="0" indent="0" algn="ctr" rtl="0">
              <a:spcBef>
                <a:spcPts val="0"/>
              </a:spcBef>
              <a:spcAft>
                <a:spcPts val="0"/>
              </a:spcAft>
              <a:buClr>
                <a:srgbClr val="000000"/>
              </a:buClr>
              <a:buSzPts val="1400"/>
              <a:buFont typeface="Arial"/>
              <a:buNone/>
            </a:pPr>
            <a:endParaRPr sz="3600" b="1"/>
          </a:p>
          <a:p>
            <a:pPr marL="228600" lvl="0" indent="0" algn="ctr" rtl="0">
              <a:spcBef>
                <a:spcPts val="0"/>
              </a:spcBef>
              <a:spcAft>
                <a:spcPts val="0"/>
              </a:spcAft>
              <a:buClr>
                <a:srgbClr val="000000"/>
              </a:buClr>
              <a:buSzPts val="1400"/>
              <a:buFont typeface="Arial"/>
              <a:buNone/>
            </a:pPr>
            <a:endParaRPr sz="3600" b="1"/>
          </a:p>
          <a:p>
            <a:pPr marL="0" lvl="0" indent="0" algn="ctr" rtl="0">
              <a:spcBef>
                <a:spcPts val="0"/>
              </a:spcBef>
              <a:spcAft>
                <a:spcPts val="0"/>
              </a:spcAft>
              <a:buClr>
                <a:srgbClr val="000000"/>
              </a:buClr>
              <a:buSzPts val="1400"/>
              <a:buFont typeface="Arial"/>
              <a:buNone/>
            </a:pPr>
            <a:r>
              <a:rPr lang="en-US" sz="3600" b="1"/>
              <a:t>Operational Analysis</a:t>
            </a:r>
            <a:endParaRPr sz="3600" b="1"/>
          </a:p>
        </p:txBody>
      </p:sp>
      <p:sp>
        <p:nvSpPr>
          <p:cNvPr id="128" name="Google Shape;128;p20"/>
          <p:cNvSpPr txBox="1">
            <a:spLocks noGrp="1"/>
          </p:cNvSpPr>
          <p:nvPr>
            <p:ph type="body" idx="1"/>
          </p:nvPr>
        </p:nvSpPr>
        <p:spPr>
          <a:xfrm>
            <a:off x="4476275" y="887500"/>
            <a:ext cx="4334700" cy="54648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US" sz="2400" dirty="0" smtClean="0">
                <a:latin typeface="Montserrat"/>
                <a:ea typeface="Montserrat"/>
                <a:cs typeface="Montserrat"/>
                <a:sym typeface="Montserrat"/>
              </a:rPr>
              <a:t>Identify Assets: </a:t>
            </a:r>
            <a:endParaRPr sz="1000" dirty="0">
              <a:latin typeface="Montserrat"/>
              <a:ea typeface="Montserrat"/>
              <a:cs typeface="Montserrat"/>
              <a:sym typeface="Montserrat"/>
            </a:endParaRPr>
          </a:p>
          <a:p>
            <a:pPr marL="457200" lvl="0" indent="-381000" algn="l" rtl="0">
              <a:lnSpc>
                <a:spcPct val="150000"/>
              </a:lnSpc>
              <a:spcBef>
                <a:spcPts val="0"/>
              </a:spcBef>
              <a:spcAft>
                <a:spcPts val="0"/>
              </a:spcAft>
              <a:buSzPts val="2400"/>
              <a:buFont typeface="Montserrat"/>
              <a:buChar char="❏"/>
            </a:pPr>
            <a:r>
              <a:rPr lang="en-US" sz="2400" dirty="0">
                <a:latin typeface="Montserrat"/>
                <a:ea typeface="Montserrat"/>
                <a:cs typeface="Montserrat"/>
                <a:sym typeface="Montserrat"/>
              </a:rPr>
              <a:t>People</a:t>
            </a:r>
            <a:endParaRPr sz="2400" dirty="0">
              <a:latin typeface="Montserrat"/>
              <a:ea typeface="Montserrat"/>
              <a:cs typeface="Montserrat"/>
              <a:sym typeface="Montserrat"/>
            </a:endParaRPr>
          </a:p>
          <a:p>
            <a:pPr marL="457200" lvl="0" indent="-381000" algn="l" rtl="0">
              <a:lnSpc>
                <a:spcPct val="150000"/>
              </a:lnSpc>
              <a:spcBef>
                <a:spcPts val="0"/>
              </a:spcBef>
              <a:spcAft>
                <a:spcPts val="0"/>
              </a:spcAft>
              <a:buSzPts val="2400"/>
              <a:buFont typeface="Montserrat"/>
              <a:buChar char="❏"/>
            </a:pPr>
            <a:r>
              <a:rPr lang="en-US" sz="2400" dirty="0">
                <a:latin typeface="Montserrat"/>
                <a:ea typeface="Montserrat"/>
                <a:cs typeface="Montserrat"/>
                <a:sym typeface="Montserrat"/>
              </a:rPr>
              <a:t>Physical Property</a:t>
            </a:r>
            <a:endParaRPr sz="2400" dirty="0">
              <a:latin typeface="Montserrat"/>
              <a:ea typeface="Montserrat"/>
              <a:cs typeface="Montserrat"/>
              <a:sym typeface="Montserrat"/>
            </a:endParaRPr>
          </a:p>
          <a:p>
            <a:pPr marL="457200" lvl="0" indent="-381000" algn="l" rtl="0">
              <a:lnSpc>
                <a:spcPct val="150000"/>
              </a:lnSpc>
              <a:spcBef>
                <a:spcPts val="0"/>
              </a:spcBef>
              <a:spcAft>
                <a:spcPts val="0"/>
              </a:spcAft>
              <a:buSzPts val="2400"/>
              <a:buFont typeface="Montserrat"/>
              <a:buChar char="❏"/>
            </a:pPr>
            <a:r>
              <a:rPr lang="en-US" sz="2400" dirty="0">
                <a:latin typeface="Montserrat"/>
                <a:ea typeface="Montserrat"/>
                <a:cs typeface="Montserrat"/>
                <a:sym typeface="Montserrat"/>
              </a:rPr>
              <a:t>Reputation</a:t>
            </a:r>
            <a:endParaRPr sz="2400" dirty="0">
              <a:latin typeface="Montserrat"/>
              <a:ea typeface="Montserrat"/>
              <a:cs typeface="Montserrat"/>
              <a:sym typeface="Montserrat"/>
            </a:endParaRPr>
          </a:p>
          <a:p>
            <a:pPr marL="457200" lvl="0" indent="-381000" algn="l" rtl="0">
              <a:lnSpc>
                <a:spcPct val="150000"/>
              </a:lnSpc>
              <a:spcBef>
                <a:spcPts val="0"/>
              </a:spcBef>
              <a:spcAft>
                <a:spcPts val="0"/>
              </a:spcAft>
              <a:buSzPts val="2400"/>
              <a:buFont typeface="Montserrat"/>
              <a:buChar char="❏"/>
            </a:pPr>
            <a:r>
              <a:rPr lang="en-US" sz="2400" dirty="0">
                <a:latin typeface="Montserrat"/>
                <a:ea typeface="Montserrat"/>
                <a:cs typeface="Montserrat"/>
                <a:sym typeface="Montserrat"/>
              </a:rPr>
              <a:t>Intellectual Property</a:t>
            </a:r>
            <a:endParaRPr sz="2400" dirty="0">
              <a:latin typeface="Montserrat"/>
              <a:ea typeface="Montserrat"/>
              <a:cs typeface="Montserrat"/>
              <a:sym typeface="Montserrat"/>
            </a:endParaRPr>
          </a:p>
          <a:p>
            <a:pPr marL="457200" lvl="0" indent="-381000" algn="l" rtl="0">
              <a:lnSpc>
                <a:spcPct val="150000"/>
              </a:lnSpc>
              <a:spcBef>
                <a:spcPts val="0"/>
              </a:spcBef>
              <a:spcAft>
                <a:spcPts val="0"/>
              </a:spcAft>
              <a:buSzPts val="2400"/>
              <a:buFont typeface="Montserrat"/>
              <a:buChar char="❏"/>
            </a:pPr>
            <a:r>
              <a:rPr lang="en-US" sz="2400" dirty="0">
                <a:latin typeface="Montserrat"/>
                <a:ea typeface="Montserrat"/>
                <a:cs typeface="Montserrat"/>
                <a:sym typeface="Montserrat"/>
              </a:rPr>
              <a:t>Proprietary Information</a:t>
            </a:r>
            <a:endParaRPr sz="2400" dirty="0">
              <a:latin typeface="Montserrat"/>
              <a:ea typeface="Montserrat"/>
              <a:cs typeface="Montserrat"/>
              <a:sym typeface="Montserrat"/>
            </a:endParaRPr>
          </a:p>
          <a:p>
            <a:pPr marL="0" lvl="0" indent="0" algn="l" rtl="0">
              <a:spcBef>
                <a:spcPts val="0"/>
              </a:spcBef>
              <a:spcAft>
                <a:spcPts val="1600"/>
              </a:spcAft>
              <a:buNone/>
            </a:pPr>
            <a:endParaRPr dirty="0"/>
          </a:p>
        </p:txBody>
      </p:sp>
      <p:sp>
        <p:nvSpPr>
          <p:cNvPr id="129" name="Google Shape;129;p2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6</a:t>
            </a:f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11725" y="667900"/>
            <a:ext cx="3706500" cy="3345300"/>
          </a:xfrm>
          <a:prstGeom prst="rect">
            <a:avLst/>
          </a:prstGeom>
        </p:spPr>
        <p:txBody>
          <a:bodyPr spcFirstLastPara="1" wrap="square" lIns="91425" tIns="91425" rIns="91425" bIns="91425" anchor="t" anchorCtr="0">
            <a:noAutofit/>
          </a:bodyPr>
          <a:lstStyle/>
          <a:p>
            <a:pPr marL="228600" lvl="0" indent="0" algn="ctr" rtl="0">
              <a:spcBef>
                <a:spcPts val="0"/>
              </a:spcBef>
              <a:spcAft>
                <a:spcPts val="0"/>
              </a:spcAft>
              <a:buNone/>
            </a:pPr>
            <a:endParaRPr sz="3600" b="1"/>
          </a:p>
          <a:p>
            <a:pPr marL="228600" lvl="0" indent="0" algn="ctr" rtl="0">
              <a:spcBef>
                <a:spcPts val="0"/>
              </a:spcBef>
              <a:spcAft>
                <a:spcPts val="0"/>
              </a:spcAft>
              <a:buNone/>
            </a:pPr>
            <a:endParaRPr sz="3600" b="1"/>
          </a:p>
          <a:p>
            <a:pPr marL="0" lvl="0" indent="0" algn="ctr" rtl="0">
              <a:spcBef>
                <a:spcPts val="0"/>
              </a:spcBef>
              <a:spcAft>
                <a:spcPts val="0"/>
              </a:spcAft>
              <a:buNone/>
            </a:pPr>
            <a:r>
              <a:rPr lang="en-US" sz="3600" b="1"/>
              <a:t>Vulnerability</a:t>
            </a:r>
            <a:endParaRPr sz="3600" b="1"/>
          </a:p>
          <a:p>
            <a:pPr marL="228600" lvl="0" indent="0" algn="ctr" rtl="0">
              <a:spcBef>
                <a:spcPts val="0"/>
              </a:spcBef>
              <a:spcAft>
                <a:spcPts val="0"/>
              </a:spcAft>
              <a:buNone/>
            </a:pPr>
            <a:r>
              <a:rPr lang="en-US" sz="3600" b="1"/>
              <a:t>Assessment</a:t>
            </a:r>
            <a:endParaRPr sz="3600" b="1"/>
          </a:p>
        </p:txBody>
      </p:sp>
      <p:sp>
        <p:nvSpPr>
          <p:cNvPr id="144" name="Google Shape;144;p22"/>
          <p:cNvSpPr txBox="1">
            <a:spLocks noGrp="1"/>
          </p:cNvSpPr>
          <p:nvPr>
            <p:ph type="body" idx="1"/>
          </p:nvPr>
        </p:nvSpPr>
        <p:spPr>
          <a:xfrm>
            <a:off x="4425675" y="810300"/>
            <a:ext cx="4397400" cy="54648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Clr>
                <a:srgbClr val="000000"/>
              </a:buClr>
              <a:buSzPts val="1100"/>
              <a:buFont typeface="Arial"/>
              <a:buNone/>
            </a:pPr>
            <a:r>
              <a:rPr lang="en-US" sz="2000" dirty="0">
                <a:solidFill>
                  <a:schemeClr val="lt2"/>
                </a:solidFill>
                <a:latin typeface="Montserrat"/>
                <a:ea typeface="Montserrat"/>
                <a:cs typeface="Montserrat"/>
                <a:sym typeface="Montserrat"/>
              </a:rPr>
              <a:t>Understanding Risk: </a:t>
            </a:r>
            <a:endParaRPr lang="en-US" sz="2000" dirty="0" smtClean="0">
              <a:solidFill>
                <a:schemeClr val="lt2"/>
              </a:solidFill>
              <a:latin typeface="Montserrat"/>
              <a:ea typeface="Montserrat"/>
              <a:cs typeface="Montserrat"/>
              <a:sym typeface="Montserrat"/>
            </a:endParaRPr>
          </a:p>
          <a:p>
            <a:pPr marL="0" lvl="0" indent="0" algn="l" rtl="0">
              <a:lnSpc>
                <a:spcPct val="150000"/>
              </a:lnSpc>
              <a:spcBef>
                <a:spcPts val="0"/>
              </a:spcBef>
              <a:spcAft>
                <a:spcPts val="0"/>
              </a:spcAft>
              <a:buClr>
                <a:srgbClr val="000000"/>
              </a:buClr>
              <a:buSzPts val="1100"/>
              <a:buFont typeface="Arial"/>
              <a:buNone/>
            </a:pPr>
            <a:endParaRPr sz="1000" dirty="0">
              <a:solidFill>
                <a:schemeClr val="lt2"/>
              </a:solidFill>
              <a:latin typeface="Montserrat"/>
              <a:ea typeface="Montserrat"/>
              <a:cs typeface="Montserrat"/>
              <a:sym typeface="Montserrat"/>
            </a:endParaRPr>
          </a:p>
          <a:p>
            <a:pPr indent="-342900">
              <a:lnSpc>
                <a:spcPct val="100000"/>
              </a:lnSpc>
              <a:buClr>
                <a:schemeClr val="lt2"/>
              </a:buClr>
              <a:buSzPts val="1800"/>
              <a:buFont typeface="Montserrat"/>
              <a:buChar char="❏"/>
            </a:pPr>
            <a:r>
              <a:rPr lang="en-US" sz="1800" dirty="0" smtClean="0">
                <a:solidFill>
                  <a:schemeClr val="lt2"/>
                </a:solidFill>
                <a:latin typeface="Montserrat"/>
                <a:ea typeface="Montserrat"/>
                <a:cs typeface="Montserrat"/>
                <a:sym typeface="Montserrat"/>
              </a:rPr>
              <a:t>Identify </a:t>
            </a:r>
            <a:r>
              <a:rPr lang="en-US" sz="1800" dirty="0">
                <a:solidFill>
                  <a:schemeClr val="lt2"/>
                </a:solidFill>
                <a:latin typeface="Montserrat"/>
                <a:ea typeface="Montserrat"/>
                <a:cs typeface="Montserrat"/>
                <a:sym typeface="Montserrat"/>
              </a:rPr>
              <a:t>the threats and hazards that may affect your </a:t>
            </a:r>
            <a:r>
              <a:rPr lang="en-US" sz="1800" dirty="0" smtClean="0">
                <a:solidFill>
                  <a:schemeClr val="lt2"/>
                </a:solidFill>
                <a:latin typeface="Montserrat"/>
                <a:ea typeface="Montserrat"/>
                <a:cs typeface="Montserrat"/>
                <a:sym typeface="Montserrat"/>
              </a:rPr>
              <a:t>organization</a:t>
            </a:r>
          </a:p>
          <a:p>
            <a:pPr marL="457200" lvl="0" indent="0" algn="l" rtl="0">
              <a:lnSpc>
                <a:spcPct val="100000"/>
              </a:lnSpc>
              <a:spcBef>
                <a:spcPts val="480"/>
              </a:spcBef>
              <a:spcAft>
                <a:spcPts val="0"/>
              </a:spcAft>
              <a:buNone/>
            </a:pPr>
            <a:endParaRPr sz="1000" dirty="0">
              <a:solidFill>
                <a:schemeClr val="lt2"/>
              </a:solidFill>
              <a:latin typeface="Montserrat"/>
              <a:ea typeface="Montserrat"/>
              <a:cs typeface="Montserrat"/>
              <a:sym typeface="Montserrat"/>
            </a:endParaRPr>
          </a:p>
          <a:p>
            <a:pPr lvl="0" indent="-342900">
              <a:lnSpc>
                <a:spcPct val="100000"/>
              </a:lnSpc>
              <a:buClr>
                <a:schemeClr val="lt2"/>
              </a:buClr>
              <a:buSzPts val="1800"/>
              <a:buFont typeface="Montserrat"/>
              <a:buChar char="❏"/>
            </a:pPr>
            <a:r>
              <a:rPr lang="en-US" sz="1800" dirty="0" smtClean="0">
                <a:solidFill>
                  <a:schemeClr val="lt2"/>
                </a:solidFill>
                <a:latin typeface="Montserrat"/>
                <a:ea typeface="Montserrat"/>
                <a:cs typeface="Montserrat"/>
                <a:sym typeface="Montserrat"/>
              </a:rPr>
              <a:t>Determine </a:t>
            </a:r>
            <a:r>
              <a:rPr lang="en-US" sz="1800" dirty="0">
                <a:solidFill>
                  <a:schemeClr val="lt2"/>
                </a:solidFill>
                <a:latin typeface="Montserrat"/>
                <a:ea typeface="Montserrat"/>
                <a:cs typeface="Montserrat"/>
                <a:sym typeface="Montserrat"/>
              </a:rPr>
              <a:t>the likelihood of occurrence </a:t>
            </a:r>
            <a:r>
              <a:rPr lang="en-US" sz="1800" dirty="0" smtClean="0">
                <a:solidFill>
                  <a:schemeClr val="lt2"/>
                </a:solidFill>
                <a:latin typeface="Montserrat"/>
                <a:ea typeface="Montserrat"/>
                <a:cs typeface="Montserrat"/>
                <a:sym typeface="Montserrat"/>
              </a:rPr>
              <a:t>and impact </a:t>
            </a:r>
            <a:r>
              <a:rPr lang="en-US" sz="1800" dirty="0">
                <a:solidFill>
                  <a:schemeClr val="lt2"/>
                </a:solidFill>
                <a:latin typeface="Montserrat"/>
                <a:ea typeface="Montserrat"/>
                <a:cs typeface="Montserrat"/>
                <a:sym typeface="Montserrat"/>
              </a:rPr>
              <a:t>if a threat or hazard were to </a:t>
            </a:r>
            <a:r>
              <a:rPr lang="en-US" sz="1800" dirty="0" smtClean="0">
                <a:solidFill>
                  <a:schemeClr val="lt2"/>
                </a:solidFill>
                <a:latin typeface="Montserrat"/>
                <a:ea typeface="Montserrat"/>
                <a:cs typeface="Montserrat"/>
                <a:sym typeface="Montserrat"/>
              </a:rPr>
              <a:t>occur</a:t>
            </a:r>
          </a:p>
          <a:p>
            <a:pPr lvl="0" indent="-342900">
              <a:lnSpc>
                <a:spcPct val="100000"/>
              </a:lnSpc>
              <a:buClr>
                <a:schemeClr val="lt2"/>
              </a:buClr>
              <a:buSzPts val="1800"/>
              <a:buFont typeface="Montserrat"/>
              <a:buChar char="❏"/>
            </a:pPr>
            <a:endParaRPr lang="en-US" sz="1800" dirty="0" smtClean="0">
              <a:solidFill>
                <a:schemeClr val="lt2"/>
              </a:solidFill>
              <a:latin typeface="Montserrat"/>
              <a:ea typeface="Montserrat"/>
              <a:cs typeface="Montserrat"/>
              <a:sym typeface="Montserrat"/>
            </a:endParaRPr>
          </a:p>
          <a:p>
            <a:pPr lvl="0" indent="-342900">
              <a:lnSpc>
                <a:spcPct val="100000"/>
              </a:lnSpc>
              <a:buClr>
                <a:schemeClr val="lt2"/>
              </a:buClr>
              <a:buSzPts val="1800"/>
              <a:buFont typeface="Montserrat"/>
              <a:buChar char="❏"/>
            </a:pPr>
            <a:r>
              <a:rPr lang="en-US" sz="1800" dirty="0" smtClean="0">
                <a:solidFill>
                  <a:schemeClr val="lt2"/>
                </a:solidFill>
                <a:latin typeface="Montserrat"/>
                <a:ea typeface="Montserrat"/>
                <a:cs typeface="Montserrat"/>
                <a:sym typeface="Montserrat"/>
              </a:rPr>
              <a:t>Evaluate </a:t>
            </a:r>
            <a:r>
              <a:rPr lang="en-US" sz="1800" dirty="0" smtClean="0">
                <a:solidFill>
                  <a:schemeClr val="lt2"/>
                </a:solidFill>
                <a:latin typeface="Montserrat"/>
                <a:ea typeface="Montserrat"/>
                <a:cs typeface="Montserrat"/>
                <a:sym typeface="Montserrat"/>
              </a:rPr>
              <a:t>current countermeasures in place to mitigate risk </a:t>
            </a:r>
            <a:endParaRPr lang="en-US" sz="1800" dirty="0" smtClean="0">
              <a:solidFill>
                <a:schemeClr val="lt2"/>
              </a:solidFill>
              <a:latin typeface="Montserrat"/>
              <a:ea typeface="Montserrat"/>
              <a:cs typeface="Montserrat"/>
              <a:sym typeface="Montserrat"/>
            </a:endParaRPr>
          </a:p>
          <a:p>
            <a:pPr marL="457200" lvl="0" indent="0" algn="l" rtl="0">
              <a:spcBef>
                <a:spcPts val="0"/>
              </a:spcBef>
              <a:spcAft>
                <a:spcPts val="1600"/>
              </a:spcAft>
              <a:buNone/>
            </a:pPr>
            <a:endParaRPr sz="1800" dirty="0">
              <a:solidFill>
                <a:schemeClr val="lt2"/>
              </a:solidFill>
              <a:latin typeface="Montserrat"/>
              <a:ea typeface="Montserrat"/>
              <a:cs typeface="Montserrat"/>
              <a:sym typeface="Montserrat"/>
            </a:endParaRPr>
          </a:p>
        </p:txBody>
      </p:sp>
      <p:sp>
        <p:nvSpPr>
          <p:cNvPr id="145" name="Google Shape;145;p2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7</a:t>
            </a:fld>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txBox="1">
            <a:spLocks noGrp="1"/>
          </p:cNvSpPr>
          <p:nvPr>
            <p:ph type="body" idx="4294967295"/>
          </p:nvPr>
        </p:nvSpPr>
        <p:spPr>
          <a:xfrm>
            <a:off x="379675" y="1825650"/>
            <a:ext cx="8520600" cy="4626000"/>
          </a:xfrm>
          <a:prstGeom prst="rect">
            <a:avLst/>
          </a:prstGeom>
          <a:noFill/>
          <a:ln>
            <a:noFill/>
          </a:ln>
        </p:spPr>
        <p:txBody>
          <a:bodyPr spcFirstLastPara="1" wrap="square" lIns="54850" tIns="91425" rIns="91425" bIns="45700" anchor="t" anchorCtr="0">
            <a:noAutofit/>
          </a:bodyPr>
          <a:lstStyle/>
          <a:p>
            <a:pPr marL="457200" lvl="0" indent="-355600" algn="l" rtl="0">
              <a:lnSpc>
                <a:spcPct val="115000"/>
              </a:lnSpc>
              <a:spcBef>
                <a:spcPts val="1200"/>
              </a:spcBef>
              <a:spcAft>
                <a:spcPts val="0"/>
              </a:spcAft>
              <a:buClr>
                <a:schemeClr val="accent1"/>
              </a:buClr>
              <a:buSzPts val="2000"/>
              <a:buFont typeface="Merriweather"/>
              <a:buChar char="●"/>
            </a:pPr>
            <a:r>
              <a:rPr lang="en-US" sz="2000" dirty="0">
                <a:solidFill>
                  <a:schemeClr val="accent1"/>
                </a:solidFill>
                <a:latin typeface="Merriweather"/>
                <a:ea typeface="Merriweather"/>
                <a:cs typeface="Merriweather"/>
                <a:sym typeface="Merriweather"/>
              </a:rPr>
              <a:t>Traditional </a:t>
            </a:r>
            <a:r>
              <a:rPr lang="en-US" sz="2000" dirty="0" smtClean="0">
                <a:solidFill>
                  <a:schemeClr val="accent1"/>
                </a:solidFill>
                <a:latin typeface="Merriweather"/>
                <a:ea typeface="Merriweather"/>
                <a:cs typeface="Merriweather"/>
                <a:sym typeface="Merriweather"/>
              </a:rPr>
              <a:t>Operational Risk </a:t>
            </a:r>
            <a:endParaRPr sz="2000" dirty="0">
              <a:solidFill>
                <a:schemeClr val="accent1"/>
              </a:solidFill>
              <a:latin typeface="Merriweather"/>
              <a:ea typeface="Merriweather"/>
              <a:cs typeface="Merriweather"/>
              <a:sym typeface="Merriweather"/>
            </a:endParaRPr>
          </a:p>
          <a:p>
            <a:pPr marL="914400" lvl="1" indent="-355600" algn="l" rtl="0">
              <a:lnSpc>
                <a:spcPct val="115000"/>
              </a:lnSpc>
              <a:spcBef>
                <a:spcPts val="0"/>
              </a:spcBef>
              <a:spcAft>
                <a:spcPts val="0"/>
              </a:spcAft>
              <a:buSzPts val="2000"/>
              <a:buFont typeface="Montserrat"/>
              <a:buChar char="○"/>
            </a:pPr>
            <a:r>
              <a:rPr lang="en-US" sz="2000" dirty="0">
                <a:latin typeface="Montserrat"/>
                <a:ea typeface="Montserrat"/>
                <a:cs typeface="Montserrat"/>
                <a:sym typeface="Montserrat"/>
              </a:rPr>
              <a:t>weather, active threats, </a:t>
            </a:r>
            <a:r>
              <a:rPr lang="en-US" sz="2000" dirty="0" smtClean="0">
                <a:latin typeface="Montserrat"/>
                <a:ea typeface="Montserrat"/>
                <a:cs typeface="Montserrat"/>
                <a:sym typeface="Montserrat"/>
              </a:rPr>
              <a:t>fire, strike, accident</a:t>
            </a:r>
          </a:p>
          <a:p>
            <a:pPr marL="914400" lvl="1" indent="-355600" algn="l" rtl="0">
              <a:lnSpc>
                <a:spcPct val="115000"/>
              </a:lnSpc>
              <a:spcBef>
                <a:spcPts val="0"/>
              </a:spcBef>
              <a:spcAft>
                <a:spcPts val="0"/>
              </a:spcAft>
              <a:buSzPts val="2000"/>
              <a:buFont typeface="Montserrat"/>
              <a:buChar char="○"/>
            </a:pPr>
            <a:endParaRPr sz="1000" dirty="0">
              <a:latin typeface="Montserrat"/>
              <a:ea typeface="Montserrat"/>
              <a:cs typeface="Montserrat"/>
              <a:sym typeface="Montserrat"/>
            </a:endParaRPr>
          </a:p>
          <a:p>
            <a:pPr marL="457200" lvl="0" indent="-355600" algn="l" rtl="0">
              <a:lnSpc>
                <a:spcPct val="115000"/>
              </a:lnSpc>
              <a:spcBef>
                <a:spcPts val="0"/>
              </a:spcBef>
              <a:spcAft>
                <a:spcPts val="0"/>
              </a:spcAft>
              <a:buClr>
                <a:schemeClr val="accent1"/>
              </a:buClr>
              <a:buSzPts val="2000"/>
              <a:buFont typeface="Merriweather"/>
              <a:buChar char="●"/>
            </a:pPr>
            <a:r>
              <a:rPr lang="en-US" sz="2000" dirty="0">
                <a:solidFill>
                  <a:schemeClr val="accent1"/>
                </a:solidFill>
                <a:latin typeface="Merriweather"/>
                <a:ea typeface="Merriweather"/>
                <a:cs typeface="Merriweather"/>
                <a:sym typeface="Merriweather"/>
              </a:rPr>
              <a:t>Legal </a:t>
            </a:r>
            <a:r>
              <a:rPr lang="en-US" sz="2000" dirty="0" smtClean="0">
                <a:solidFill>
                  <a:schemeClr val="accent1"/>
                </a:solidFill>
                <a:latin typeface="Merriweather"/>
                <a:ea typeface="Merriweather"/>
                <a:cs typeface="Merriweather"/>
                <a:sym typeface="Merriweather"/>
              </a:rPr>
              <a:t>and Regulatory Risk</a:t>
            </a:r>
            <a:endParaRPr sz="2000" dirty="0">
              <a:solidFill>
                <a:schemeClr val="accent1"/>
              </a:solidFill>
              <a:latin typeface="Merriweather"/>
              <a:ea typeface="Merriweather"/>
              <a:cs typeface="Merriweather"/>
              <a:sym typeface="Merriweather"/>
            </a:endParaRPr>
          </a:p>
          <a:p>
            <a:pPr marL="914400" lvl="1" indent="-355600" algn="l" rtl="0">
              <a:lnSpc>
                <a:spcPct val="115000"/>
              </a:lnSpc>
              <a:spcBef>
                <a:spcPts val="0"/>
              </a:spcBef>
              <a:spcAft>
                <a:spcPts val="0"/>
              </a:spcAft>
              <a:buSzPts val="2000"/>
              <a:buFont typeface="Montserrat"/>
              <a:buChar char="○"/>
            </a:pPr>
            <a:r>
              <a:rPr lang="en-US" sz="2000" dirty="0">
                <a:latin typeface="Montserrat"/>
                <a:ea typeface="Montserrat"/>
                <a:cs typeface="Montserrat"/>
                <a:sym typeface="Montserrat"/>
              </a:rPr>
              <a:t>litigation by staff and/or students </a:t>
            </a:r>
            <a:endParaRPr lang="en-US" sz="2000" dirty="0" smtClean="0">
              <a:latin typeface="Montserrat"/>
              <a:ea typeface="Montserrat"/>
              <a:cs typeface="Montserrat"/>
              <a:sym typeface="Montserrat"/>
            </a:endParaRPr>
          </a:p>
          <a:p>
            <a:pPr marL="914400" lvl="1" indent="-355600" algn="l" rtl="0">
              <a:lnSpc>
                <a:spcPct val="115000"/>
              </a:lnSpc>
              <a:spcBef>
                <a:spcPts val="0"/>
              </a:spcBef>
              <a:spcAft>
                <a:spcPts val="0"/>
              </a:spcAft>
              <a:buSzPts val="2000"/>
              <a:buFont typeface="Montserrat"/>
              <a:buChar char="○"/>
            </a:pPr>
            <a:endParaRPr sz="1000" dirty="0">
              <a:latin typeface="Montserrat"/>
              <a:ea typeface="Montserrat"/>
              <a:cs typeface="Montserrat"/>
              <a:sym typeface="Montserrat"/>
            </a:endParaRPr>
          </a:p>
          <a:p>
            <a:pPr marL="457200" lvl="0" indent="-355600" algn="l" rtl="0">
              <a:lnSpc>
                <a:spcPct val="115000"/>
              </a:lnSpc>
              <a:spcBef>
                <a:spcPts val="0"/>
              </a:spcBef>
              <a:spcAft>
                <a:spcPts val="0"/>
              </a:spcAft>
              <a:buClr>
                <a:schemeClr val="accent1"/>
              </a:buClr>
              <a:buSzPts val="2000"/>
              <a:buFont typeface="Merriweather"/>
              <a:buChar char="●"/>
            </a:pPr>
            <a:r>
              <a:rPr lang="en-US" sz="2000" dirty="0" smtClean="0">
                <a:solidFill>
                  <a:schemeClr val="accent1"/>
                </a:solidFill>
                <a:latin typeface="Merriweather"/>
                <a:ea typeface="Merriweather"/>
                <a:cs typeface="Merriweather"/>
                <a:sym typeface="Merriweather"/>
              </a:rPr>
              <a:t>Financial Risk</a:t>
            </a:r>
            <a:endParaRPr sz="2000" dirty="0">
              <a:solidFill>
                <a:schemeClr val="accent1"/>
              </a:solidFill>
              <a:latin typeface="Merriweather"/>
              <a:ea typeface="Merriweather"/>
              <a:cs typeface="Merriweather"/>
              <a:sym typeface="Merriweather"/>
            </a:endParaRPr>
          </a:p>
          <a:p>
            <a:pPr marL="914400" lvl="1" indent="-355600" algn="l" rtl="0">
              <a:lnSpc>
                <a:spcPct val="115000"/>
              </a:lnSpc>
              <a:spcBef>
                <a:spcPts val="0"/>
              </a:spcBef>
              <a:spcAft>
                <a:spcPts val="0"/>
              </a:spcAft>
              <a:buSzPts val="2000"/>
              <a:buFont typeface="Montserrat"/>
              <a:buChar char="○"/>
            </a:pPr>
            <a:r>
              <a:rPr lang="en-US" sz="2000" dirty="0">
                <a:latin typeface="Montserrat"/>
                <a:ea typeface="Montserrat"/>
                <a:cs typeface="Montserrat"/>
                <a:sym typeface="Montserrat"/>
              </a:rPr>
              <a:t>drop in </a:t>
            </a:r>
            <a:r>
              <a:rPr lang="en-US" sz="2000" dirty="0" smtClean="0">
                <a:latin typeface="Montserrat"/>
                <a:ea typeface="Montserrat"/>
                <a:cs typeface="Montserrat"/>
                <a:sym typeface="Montserrat"/>
              </a:rPr>
              <a:t>enrollment, </a:t>
            </a:r>
            <a:r>
              <a:rPr lang="en-US" sz="2000" dirty="0">
                <a:latin typeface="Montserrat"/>
                <a:ea typeface="Montserrat"/>
                <a:cs typeface="Montserrat"/>
                <a:sym typeface="Montserrat"/>
              </a:rPr>
              <a:t>decline in </a:t>
            </a:r>
            <a:r>
              <a:rPr lang="en-US" sz="2000" dirty="0" err="1" smtClean="0">
                <a:latin typeface="Montserrat"/>
                <a:ea typeface="Montserrat"/>
                <a:cs typeface="Montserrat"/>
                <a:sym typeface="Montserrat"/>
              </a:rPr>
              <a:t>govt</a:t>
            </a:r>
            <a:r>
              <a:rPr lang="en-US" sz="2000" dirty="0" smtClean="0">
                <a:latin typeface="Montserrat"/>
                <a:ea typeface="Montserrat"/>
                <a:cs typeface="Montserrat"/>
                <a:sym typeface="Montserrat"/>
              </a:rPr>
              <a:t> </a:t>
            </a:r>
            <a:r>
              <a:rPr lang="en-US" sz="2000" dirty="0">
                <a:latin typeface="Montserrat"/>
                <a:ea typeface="Montserrat"/>
                <a:cs typeface="Montserrat"/>
                <a:sym typeface="Montserrat"/>
              </a:rPr>
              <a:t>support, failed </a:t>
            </a:r>
            <a:r>
              <a:rPr lang="en-US" sz="2000" dirty="0" smtClean="0">
                <a:latin typeface="Montserrat"/>
                <a:ea typeface="Montserrat"/>
                <a:cs typeface="Montserrat"/>
                <a:sym typeface="Montserrat"/>
              </a:rPr>
              <a:t>fundraising</a:t>
            </a:r>
          </a:p>
          <a:p>
            <a:pPr marL="914400" lvl="1" indent="-355600" algn="l" rtl="0">
              <a:lnSpc>
                <a:spcPct val="115000"/>
              </a:lnSpc>
              <a:spcBef>
                <a:spcPts val="0"/>
              </a:spcBef>
              <a:spcAft>
                <a:spcPts val="0"/>
              </a:spcAft>
              <a:buSzPts val="2000"/>
              <a:buFont typeface="Montserrat"/>
              <a:buChar char="○"/>
            </a:pPr>
            <a:endParaRPr sz="1000" dirty="0">
              <a:latin typeface="Montserrat"/>
              <a:ea typeface="Montserrat"/>
              <a:cs typeface="Montserrat"/>
              <a:sym typeface="Montserrat"/>
            </a:endParaRPr>
          </a:p>
          <a:p>
            <a:pPr marL="457200" lvl="0" indent="-355600" algn="l" rtl="0">
              <a:lnSpc>
                <a:spcPct val="115000"/>
              </a:lnSpc>
              <a:spcBef>
                <a:spcPts val="0"/>
              </a:spcBef>
              <a:spcAft>
                <a:spcPts val="0"/>
              </a:spcAft>
              <a:buClr>
                <a:schemeClr val="accent1"/>
              </a:buClr>
              <a:buSzPts val="2000"/>
              <a:buFont typeface="Merriweather"/>
              <a:buChar char="●"/>
            </a:pPr>
            <a:r>
              <a:rPr lang="en-US" sz="2000" dirty="0">
                <a:solidFill>
                  <a:schemeClr val="accent1"/>
                </a:solidFill>
                <a:latin typeface="Merriweather"/>
                <a:ea typeface="Merriweather"/>
                <a:cs typeface="Merriweather"/>
                <a:sym typeface="Merriweather"/>
              </a:rPr>
              <a:t>Political </a:t>
            </a:r>
            <a:r>
              <a:rPr lang="en-US" sz="2000" dirty="0" smtClean="0">
                <a:solidFill>
                  <a:schemeClr val="accent1"/>
                </a:solidFill>
                <a:latin typeface="Merriweather"/>
                <a:ea typeface="Merriweather"/>
                <a:cs typeface="Merriweather"/>
                <a:sym typeface="Merriweather"/>
              </a:rPr>
              <a:t>and</a:t>
            </a:r>
            <a:r>
              <a:rPr lang="en-US" sz="2000" dirty="0" smtClean="0">
                <a:solidFill>
                  <a:schemeClr val="accent1"/>
                </a:solidFill>
                <a:latin typeface="Merriweather"/>
                <a:ea typeface="Merriweather"/>
                <a:cs typeface="Merriweather"/>
                <a:sym typeface="Merriweather"/>
              </a:rPr>
              <a:t> Reputational Risk</a:t>
            </a:r>
            <a:endParaRPr sz="2000" dirty="0">
              <a:solidFill>
                <a:schemeClr val="accent1"/>
              </a:solidFill>
              <a:latin typeface="Merriweather"/>
              <a:ea typeface="Merriweather"/>
              <a:cs typeface="Merriweather"/>
              <a:sym typeface="Merriweather"/>
            </a:endParaRPr>
          </a:p>
          <a:p>
            <a:pPr marL="914400" lvl="1" indent="-355600" algn="l" rtl="0">
              <a:lnSpc>
                <a:spcPct val="115000"/>
              </a:lnSpc>
              <a:spcBef>
                <a:spcPts val="0"/>
              </a:spcBef>
              <a:spcAft>
                <a:spcPts val="0"/>
              </a:spcAft>
              <a:buSzPts val="2000"/>
              <a:buFont typeface="Montserrat"/>
              <a:buChar char="○"/>
            </a:pPr>
            <a:r>
              <a:rPr lang="en-US" sz="2000" dirty="0">
                <a:latin typeface="Montserrat"/>
                <a:ea typeface="Montserrat"/>
                <a:cs typeface="Montserrat"/>
                <a:sym typeface="Montserrat"/>
              </a:rPr>
              <a:t>loss of accreditation, </a:t>
            </a:r>
            <a:r>
              <a:rPr lang="en-US" sz="2000" dirty="0" err="1" smtClean="0">
                <a:latin typeface="Montserrat"/>
                <a:ea typeface="Montserrat"/>
                <a:cs typeface="Montserrat"/>
                <a:sym typeface="Montserrat"/>
              </a:rPr>
              <a:t>govt</a:t>
            </a:r>
            <a:r>
              <a:rPr lang="en-US" sz="2000" dirty="0" smtClean="0">
                <a:latin typeface="Montserrat"/>
                <a:ea typeface="Montserrat"/>
                <a:cs typeface="Montserrat"/>
                <a:sym typeface="Montserrat"/>
              </a:rPr>
              <a:t> </a:t>
            </a:r>
            <a:r>
              <a:rPr lang="en-US" sz="2000" dirty="0">
                <a:latin typeface="Montserrat"/>
                <a:ea typeface="Montserrat"/>
                <a:cs typeface="Montserrat"/>
                <a:sym typeface="Montserrat"/>
              </a:rPr>
              <a:t>sanctions, negative PR</a:t>
            </a:r>
            <a:endParaRPr sz="2000" dirty="0">
              <a:latin typeface="Montserrat"/>
              <a:ea typeface="Montserrat"/>
              <a:cs typeface="Montserrat"/>
              <a:sym typeface="Montserrat"/>
            </a:endParaRPr>
          </a:p>
          <a:p>
            <a:pPr marL="0" lvl="0" indent="0" algn="l" rtl="0">
              <a:lnSpc>
                <a:spcPct val="115000"/>
              </a:lnSpc>
              <a:spcBef>
                <a:spcPts val="0"/>
              </a:spcBef>
              <a:spcAft>
                <a:spcPts val="0"/>
              </a:spcAft>
              <a:buNone/>
            </a:pPr>
            <a:endParaRPr dirty="0"/>
          </a:p>
        </p:txBody>
      </p:sp>
      <p:sp>
        <p:nvSpPr>
          <p:cNvPr id="152" name="Google Shape;152;p23"/>
          <p:cNvSpPr txBox="1">
            <a:spLocks noGrp="1"/>
          </p:cNvSpPr>
          <p:nvPr>
            <p:ph type="title"/>
          </p:nvPr>
        </p:nvSpPr>
        <p:spPr>
          <a:xfrm>
            <a:off x="311725" y="667900"/>
            <a:ext cx="8520600" cy="831600"/>
          </a:xfrm>
          <a:prstGeom prst="rect">
            <a:avLst/>
          </a:prstGeom>
          <a:noFill/>
          <a:ln>
            <a:noFill/>
          </a:ln>
        </p:spPr>
        <p:txBody>
          <a:bodyPr spcFirstLastPara="1" wrap="square" lIns="91425" tIns="45700" rIns="45700" bIns="45700" anchor="ctr" anchorCtr="0">
            <a:noAutofit/>
          </a:bodyPr>
          <a:lstStyle/>
          <a:p>
            <a:pPr marL="0" lvl="0" indent="0" algn="ctr" rtl="0">
              <a:lnSpc>
                <a:spcPct val="100000"/>
              </a:lnSpc>
              <a:spcBef>
                <a:spcPts val="0"/>
              </a:spcBef>
              <a:spcAft>
                <a:spcPts val="0"/>
              </a:spcAft>
              <a:buSzPts val="1400"/>
              <a:buNone/>
            </a:pPr>
            <a:r>
              <a:rPr lang="en-US" sz="3600" b="1"/>
              <a:t>Risks Impacting Higher Education  </a:t>
            </a:r>
            <a:endParaRPr sz="3600" b="1"/>
          </a:p>
        </p:txBody>
      </p:sp>
      <p:sp>
        <p:nvSpPr>
          <p:cNvPr id="153" name="Google Shape;153;p2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8</a:t>
            </a:fld>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175550" y="667900"/>
            <a:ext cx="3901200" cy="3345300"/>
          </a:xfrm>
          <a:prstGeom prst="rect">
            <a:avLst/>
          </a:prstGeom>
        </p:spPr>
        <p:txBody>
          <a:bodyPr spcFirstLastPara="1" wrap="square" lIns="91425" tIns="91425" rIns="91425" bIns="91425" anchor="t" anchorCtr="0">
            <a:noAutofit/>
          </a:bodyPr>
          <a:lstStyle/>
          <a:p>
            <a:pPr marL="228600" lvl="0" indent="0" algn="ctr" rtl="0">
              <a:spcBef>
                <a:spcPts val="0"/>
              </a:spcBef>
              <a:spcAft>
                <a:spcPts val="0"/>
              </a:spcAft>
              <a:buNone/>
            </a:pPr>
            <a:endParaRPr sz="3600" b="1"/>
          </a:p>
          <a:p>
            <a:pPr marL="228600" lvl="0" indent="0" algn="ctr" rtl="0">
              <a:spcBef>
                <a:spcPts val="0"/>
              </a:spcBef>
              <a:spcAft>
                <a:spcPts val="0"/>
              </a:spcAft>
              <a:buNone/>
            </a:pPr>
            <a:endParaRPr sz="3600" b="1"/>
          </a:p>
          <a:p>
            <a:pPr marL="228600" lvl="0" indent="0" algn="ctr" rtl="0">
              <a:spcBef>
                <a:spcPts val="0"/>
              </a:spcBef>
              <a:spcAft>
                <a:spcPts val="0"/>
              </a:spcAft>
              <a:buNone/>
            </a:pPr>
            <a:r>
              <a:rPr lang="en-US" sz="3600" b="1"/>
              <a:t>Risk Reduction Solutions</a:t>
            </a:r>
            <a:endParaRPr sz="3600" b="1"/>
          </a:p>
        </p:txBody>
      </p:sp>
      <p:sp>
        <p:nvSpPr>
          <p:cNvPr id="160" name="Google Shape;160;p24"/>
          <p:cNvSpPr txBox="1">
            <a:spLocks noGrp="1"/>
          </p:cNvSpPr>
          <p:nvPr>
            <p:ph type="body" idx="1"/>
          </p:nvPr>
        </p:nvSpPr>
        <p:spPr>
          <a:xfrm>
            <a:off x="4425675" y="667900"/>
            <a:ext cx="4397400" cy="5607300"/>
          </a:xfrm>
          <a:prstGeom prst="rect">
            <a:avLst/>
          </a:prstGeom>
        </p:spPr>
        <p:txBody>
          <a:bodyPr spcFirstLastPara="1" wrap="square" lIns="91425" tIns="91425" rIns="91425" bIns="91425" anchor="t" anchorCtr="0">
            <a:noAutofit/>
          </a:bodyPr>
          <a:lstStyle/>
          <a:p>
            <a:pPr marL="457200" lvl="0" indent="-342900" algn="l" rtl="0">
              <a:lnSpc>
                <a:spcPct val="100000"/>
              </a:lnSpc>
              <a:spcBef>
                <a:spcPts val="0"/>
              </a:spcBef>
              <a:spcAft>
                <a:spcPts val="0"/>
              </a:spcAft>
              <a:buClr>
                <a:schemeClr val="lt2"/>
              </a:buClr>
              <a:buSzPts val="1800"/>
              <a:buFont typeface="Montserrat"/>
              <a:buChar char="❏"/>
            </a:pPr>
            <a:r>
              <a:rPr lang="en-US" sz="1800" dirty="0">
                <a:solidFill>
                  <a:schemeClr val="lt2"/>
                </a:solidFill>
                <a:latin typeface="Montserrat"/>
                <a:ea typeface="Montserrat"/>
                <a:cs typeface="Montserrat"/>
                <a:sym typeface="Montserrat"/>
              </a:rPr>
              <a:t>Based on the results of the operational analysis and vulnerability assessment, identify gaps and vulnerabilities </a:t>
            </a:r>
            <a:endParaRPr sz="1800" dirty="0">
              <a:solidFill>
                <a:schemeClr val="lt2"/>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800" dirty="0">
              <a:solidFill>
                <a:schemeClr val="lt2"/>
              </a:solidFill>
              <a:latin typeface="Montserrat"/>
              <a:ea typeface="Montserrat"/>
              <a:cs typeface="Montserrat"/>
              <a:sym typeface="Montserrat"/>
            </a:endParaRPr>
          </a:p>
          <a:p>
            <a:pPr marL="457200" lvl="0" indent="-342900" algn="l" rtl="0">
              <a:lnSpc>
                <a:spcPct val="100000"/>
              </a:lnSpc>
              <a:spcBef>
                <a:spcPts val="0"/>
              </a:spcBef>
              <a:spcAft>
                <a:spcPts val="0"/>
              </a:spcAft>
              <a:buClr>
                <a:schemeClr val="lt2"/>
              </a:buClr>
              <a:buSzPts val="1800"/>
              <a:buFont typeface="Montserrat"/>
              <a:buChar char="❏"/>
            </a:pPr>
            <a:r>
              <a:rPr lang="en-US" sz="1800" dirty="0" smtClean="0">
                <a:solidFill>
                  <a:schemeClr val="lt2"/>
                </a:solidFill>
                <a:latin typeface="Montserrat"/>
                <a:ea typeface="Montserrat"/>
                <a:cs typeface="Montserrat"/>
                <a:sym typeface="Montserrat"/>
              </a:rPr>
              <a:t>Apply </a:t>
            </a:r>
            <a:r>
              <a:rPr lang="en-US" sz="1800" dirty="0">
                <a:solidFill>
                  <a:schemeClr val="lt2"/>
                </a:solidFill>
                <a:latin typeface="Montserrat"/>
                <a:ea typeface="Montserrat"/>
                <a:cs typeface="Montserrat"/>
                <a:sym typeface="Montserrat"/>
              </a:rPr>
              <a:t>industry standards and best practices to develop risk reduction solutions to close gaps</a:t>
            </a:r>
            <a:endParaRPr sz="1800" dirty="0">
              <a:solidFill>
                <a:schemeClr val="lt2"/>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800" dirty="0">
              <a:solidFill>
                <a:schemeClr val="lt2"/>
              </a:solidFill>
              <a:latin typeface="Montserrat"/>
              <a:ea typeface="Montserrat"/>
              <a:cs typeface="Montserrat"/>
              <a:sym typeface="Montserrat"/>
            </a:endParaRPr>
          </a:p>
          <a:p>
            <a:pPr marL="457200" lvl="0" indent="-342900" algn="l" rtl="0">
              <a:lnSpc>
                <a:spcPct val="100000"/>
              </a:lnSpc>
              <a:spcBef>
                <a:spcPts val="0"/>
              </a:spcBef>
              <a:spcAft>
                <a:spcPts val="0"/>
              </a:spcAft>
              <a:buClr>
                <a:schemeClr val="lt2"/>
              </a:buClr>
              <a:buSzPts val="1800"/>
              <a:buFont typeface="Montserrat"/>
              <a:buChar char="❏"/>
            </a:pPr>
            <a:r>
              <a:rPr lang="en-US" sz="1800" dirty="0">
                <a:solidFill>
                  <a:schemeClr val="lt2"/>
                </a:solidFill>
                <a:latin typeface="Montserrat"/>
                <a:ea typeface="Montserrat"/>
                <a:cs typeface="Montserrat"/>
                <a:sym typeface="Montserrat"/>
              </a:rPr>
              <a:t>Focus on prevention, protection, mitigation, response, recovery </a:t>
            </a:r>
            <a:endParaRPr sz="1800" dirty="0">
              <a:solidFill>
                <a:schemeClr val="lt2"/>
              </a:solidFill>
              <a:latin typeface="Montserrat"/>
              <a:ea typeface="Montserrat"/>
              <a:cs typeface="Montserrat"/>
              <a:sym typeface="Montserrat"/>
            </a:endParaRPr>
          </a:p>
          <a:p>
            <a:pPr marL="457200" lvl="0" indent="0" algn="l" rtl="0">
              <a:lnSpc>
                <a:spcPct val="100000"/>
              </a:lnSpc>
              <a:spcBef>
                <a:spcPts val="0"/>
              </a:spcBef>
              <a:spcAft>
                <a:spcPts val="0"/>
              </a:spcAft>
              <a:buNone/>
            </a:pPr>
            <a:endParaRPr sz="1800" dirty="0">
              <a:solidFill>
                <a:schemeClr val="lt2"/>
              </a:solidFill>
              <a:latin typeface="Montserrat"/>
              <a:ea typeface="Montserrat"/>
              <a:cs typeface="Montserrat"/>
              <a:sym typeface="Montserrat"/>
            </a:endParaRPr>
          </a:p>
          <a:p>
            <a:pPr marL="457200" lvl="0" indent="-342900" algn="l" rtl="0">
              <a:lnSpc>
                <a:spcPct val="100000"/>
              </a:lnSpc>
              <a:spcBef>
                <a:spcPts val="0"/>
              </a:spcBef>
              <a:spcAft>
                <a:spcPts val="0"/>
              </a:spcAft>
              <a:buClr>
                <a:schemeClr val="lt2"/>
              </a:buClr>
              <a:buSzPts val="1800"/>
              <a:buFont typeface="Montserrat"/>
              <a:buChar char="❏"/>
            </a:pPr>
            <a:r>
              <a:rPr lang="en-US" sz="1800" dirty="0">
                <a:solidFill>
                  <a:schemeClr val="lt2"/>
                </a:solidFill>
                <a:latin typeface="Montserrat"/>
                <a:ea typeface="Montserrat"/>
                <a:cs typeface="Montserrat"/>
                <a:sym typeface="Montserrat"/>
              </a:rPr>
              <a:t>Include physical, procedural, staffing</a:t>
            </a:r>
            <a:r>
              <a:rPr lang="en-US" sz="1800" dirty="0" smtClean="0">
                <a:solidFill>
                  <a:schemeClr val="lt2"/>
                </a:solidFill>
                <a:latin typeface="Montserrat"/>
                <a:ea typeface="Montserrat"/>
                <a:cs typeface="Montserrat"/>
                <a:sym typeface="Montserrat"/>
              </a:rPr>
              <a:t>, </a:t>
            </a:r>
            <a:r>
              <a:rPr lang="en-US" sz="1800" dirty="0">
                <a:solidFill>
                  <a:schemeClr val="lt2"/>
                </a:solidFill>
                <a:latin typeface="Montserrat"/>
                <a:ea typeface="Montserrat"/>
                <a:cs typeface="Montserrat"/>
                <a:sym typeface="Montserrat"/>
              </a:rPr>
              <a:t>training, redundancy and technological risk reduction solutions </a:t>
            </a:r>
            <a:endParaRPr sz="1800" dirty="0">
              <a:solidFill>
                <a:schemeClr val="lt2"/>
              </a:solidFill>
              <a:latin typeface="Montserrat"/>
              <a:ea typeface="Montserrat"/>
              <a:cs typeface="Montserrat"/>
              <a:sym typeface="Montserrat"/>
            </a:endParaRPr>
          </a:p>
          <a:p>
            <a:pPr marL="0" lvl="0" indent="0" algn="l" rtl="0">
              <a:spcBef>
                <a:spcPts val="0"/>
              </a:spcBef>
              <a:spcAft>
                <a:spcPts val="1600"/>
              </a:spcAft>
              <a:buNone/>
            </a:pPr>
            <a:endParaRPr sz="1800" dirty="0">
              <a:solidFill>
                <a:schemeClr val="lt2"/>
              </a:solidFill>
              <a:latin typeface="Montserrat"/>
              <a:ea typeface="Montserrat"/>
              <a:cs typeface="Montserrat"/>
              <a:sym typeface="Montserrat"/>
            </a:endParaRPr>
          </a:p>
        </p:txBody>
      </p:sp>
      <p:sp>
        <p:nvSpPr>
          <p:cNvPr id="161" name="Google Shape;161;p2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100"/>
              <a:buFont typeface="Arial"/>
              <a:buNone/>
            </a:pPr>
            <a:fld id="{00000000-1234-1234-1234-123412341234}" type="slidenum">
              <a:rPr lang="en-US"/>
              <a:pPr marL="0" lvl="0" indent="0" algn="r" rtl="0">
                <a:spcBef>
                  <a:spcPts val="0"/>
                </a:spcBef>
                <a:spcAft>
                  <a:spcPts val="0"/>
                </a:spcAft>
                <a:buClr>
                  <a:srgbClr val="000000"/>
                </a:buClr>
                <a:buSzPts val="1100"/>
                <a:buFont typeface="Arial"/>
                <a:buNone/>
              </a:pPr>
              <a:t>9</a:t>
            </a:f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1301</Words>
  <Application>Microsoft Office PowerPoint</Application>
  <PresentationFormat>On-screen Show (4:3)</PresentationFormat>
  <Paragraphs>179</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Merriweather</vt:lpstr>
      <vt:lpstr>Corbel</vt:lpstr>
      <vt:lpstr>Montserrat</vt:lpstr>
      <vt:lpstr>Roboto</vt:lpstr>
      <vt:lpstr>Noto Sans Symbols</vt:lpstr>
      <vt:lpstr>Wingdings</vt:lpstr>
      <vt:lpstr>Paradigm</vt:lpstr>
      <vt:lpstr>Enterprise Risk Management </vt:lpstr>
      <vt:lpstr>Panel Introductions</vt:lpstr>
      <vt:lpstr>  Summary of Presentation</vt:lpstr>
      <vt:lpstr>Enterprise Risk Management</vt:lpstr>
      <vt:lpstr>Risk Management Process</vt:lpstr>
      <vt:lpstr>  Operational Analysis</vt:lpstr>
      <vt:lpstr>  Vulnerability Assessment</vt:lpstr>
      <vt:lpstr>Risks Impacting Higher Education  </vt:lpstr>
      <vt:lpstr>  Risk Reduction Solutions</vt:lpstr>
      <vt:lpstr>Implementation Plan </vt:lpstr>
      <vt:lpstr>Strategic Risk Management Plan </vt:lpstr>
      <vt:lpstr>Addressing Risk at Institutions in MA</vt:lpstr>
      <vt:lpstr>Current State of Enterprise  Risk Management</vt:lpstr>
      <vt:lpstr>Trustee Engagement:  2016 Task Force Recommendations</vt:lpstr>
      <vt:lpstr>Board Responsibility:  AGB Recommendations </vt:lpstr>
      <vt:lpstr>Panel Discussion</vt:lpstr>
      <vt:lpstr>Questions and Conference Survey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Risk Management </dc:title>
  <dc:creator>AMB</dc:creator>
  <cp:lastModifiedBy>AMB</cp:lastModifiedBy>
  <cp:revision>11</cp:revision>
  <dcterms:modified xsi:type="dcterms:W3CDTF">2019-03-27T15:35:26Z</dcterms:modified>
</cp:coreProperties>
</file>